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346" r:id="rId5"/>
    <p:sldId id="354" r:id="rId6"/>
    <p:sldId id="344" r:id="rId7"/>
    <p:sldId id="311" r:id="rId8"/>
    <p:sldId id="350" r:id="rId9"/>
    <p:sldId id="348" r:id="rId10"/>
    <p:sldId id="352" r:id="rId11"/>
    <p:sldId id="347" r:id="rId12"/>
    <p:sldId id="355" r:id="rId13"/>
    <p:sldId id="331" r:id="rId14"/>
    <p:sldId id="329" r:id="rId15"/>
    <p:sldId id="330" r:id="rId16"/>
    <p:sldId id="323" r:id="rId17"/>
    <p:sldId id="334" r:id="rId18"/>
    <p:sldId id="356" r:id="rId19"/>
    <p:sldId id="302" r:id="rId20"/>
    <p:sldId id="328" r:id="rId21"/>
    <p:sldId id="337" r:id="rId22"/>
    <p:sldId id="326" r:id="rId23"/>
    <p:sldId id="312" r:id="rId24"/>
    <p:sldId id="313" r:id="rId25"/>
    <p:sldId id="314" r:id="rId26"/>
    <p:sldId id="310" r:id="rId27"/>
    <p:sldId id="332" r:id="rId28"/>
    <p:sldId id="319" r:id="rId29"/>
    <p:sldId id="315" r:id="rId30"/>
    <p:sldId id="333" r:id="rId31"/>
    <p:sldId id="336" r:id="rId32"/>
    <p:sldId id="335" r:id="rId33"/>
    <p:sldId id="261" r:id="rId34"/>
    <p:sldId id="339" r:id="rId35"/>
    <p:sldId id="341" r:id="rId36"/>
    <p:sldId id="340" r:id="rId37"/>
    <p:sldId id="342" r:id="rId38"/>
    <p:sldId id="35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ntin Couvreur" initials="VC" lastIdx="1" clrIdx="0">
    <p:extLst>
      <p:ext uri="{19B8F6BF-5375-455C-9EA6-DF929625EA0E}">
        <p15:presenceInfo xmlns:p15="http://schemas.microsoft.com/office/powerpoint/2012/main" userId="S-1-5-21-3833422039-1977871958-3486634389-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76E"/>
    <a:srgbClr val="4F7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73" autoAdjust="0"/>
    <p:restoredTop sz="84537" autoAdjust="0"/>
  </p:normalViewPr>
  <p:slideViewPr>
    <p:cSldViewPr snapToGrid="0">
      <p:cViewPr>
        <p:scale>
          <a:sx n="66" d="100"/>
          <a:sy n="66" d="100"/>
        </p:scale>
        <p:origin x="1589"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16E9E-B36D-4841-A628-9611C8054222}" type="datetimeFigureOut">
              <a:rPr lang="fr-BE" smtClean="0"/>
              <a:t>08-09-25</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B5A60-36C8-44EF-ADCA-9236E4D00867}" type="slidenum">
              <a:rPr lang="fr-BE" smtClean="0"/>
              <a:t>‹#›</a:t>
            </a:fld>
            <a:endParaRPr lang="fr-BE"/>
          </a:p>
        </p:txBody>
      </p:sp>
    </p:spTree>
    <p:extLst>
      <p:ext uri="{BB962C8B-B14F-4D97-AF65-F5344CB8AC3E}">
        <p14:creationId xmlns:p14="http://schemas.microsoft.com/office/powerpoint/2010/main" val="156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Q</a:t>
            </a:r>
            <a:endParaRPr lang="en-SE" dirty="0"/>
          </a:p>
        </p:txBody>
      </p:sp>
      <p:sp>
        <p:nvSpPr>
          <p:cNvPr id="4" name="Slide Number Placeholder 3"/>
          <p:cNvSpPr>
            <a:spLocks noGrp="1"/>
          </p:cNvSpPr>
          <p:nvPr>
            <p:ph type="sldNum" sz="quarter" idx="5"/>
          </p:nvPr>
        </p:nvSpPr>
        <p:spPr/>
        <p:txBody>
          <a:bodyPr/>
          <a:lstStyle/>
          <a:p>
            <a:fld id="{2C8B5A60-36C8-44EF-ADCA-9236E4D00867}" type="slidenum">
              <a:rPr lang="fr-BE" smtClean="0"/>
              <a:t>1</a:t>
            </a:fld>
            <a:endParaRPr lang="fr-BE"/>
          </a:p>
        </p:txBody>
      </p:sp>
    </p:spTree>
    <p:extLst>
      <p:ext uri="{BB962C8B-B14F-4D97-AF65-F5344CB8AC3E}">
        <p14:creationId xmlns:p14="http://schemas.microsoft.com/office/powerpoint/2010/main" val="41784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2C8B5A60-36C8-44EF-ADCA-9236E4D00867}" type="slidenum">
              <a:rPr lang="fr-BE" smtClean="0"/>
              <a:t>14</a:t>
            </a:fld>
            <a:endParaRPr lang="fr-BE"/>
          </a:p>
        </p:txBody>
      </p:sp>
    </p:spTree>
    <p:extLst>
      <p:ext uri="{BB962C8B-B14F-4D97-AF65-F5344CB8AC3E}">
        <p14:creationId xmlns:p14="http://schemas.microsoft.com/office/powerpoint/2010/main" val="2164492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18</a:t>
            </a:fld>
            <a:endParaRPr lang="en-US" altLang="en-US" sz="1200"/>
          </a:p>
        </p:txBody>
      </p:sp>
    </p:spTree>
    <p:extLst>
      <p:ext uri="{BB962C8B-B14F-4D97-AF65-F5344CB8AC3E}">
        <p14:creationId xmlns:p14="http://schemas.microsoft.com/office/powerpoint/2010/main" val="399578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29</a:t>
            </a:fld>
            <a:endParaRPr lang="en-US" altLang="en-US" sz="1200"/>
          </a:p>
        </p:txBody>
      </p:sp>
    </p:spTree>
    <p:extLst>
      <p:ext uri="{BB962C8B-B14F-4D97-AF65-F5344CB8AC3E}">
        <p14:creationId xmlns:p14="http://schemas.microsoft.com/office/powerpoint/2010/main" val="1878086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Comparison of GRANAR- and CellSeT-based methods used to estimate single-root scale hydraulic properties. The input parameters of GRANAR in the figure were gathered with ImageJ. The radial hydraulic conductivity (kr) values were calculated using the MECHA model assuming an endodermal Casparian strip as the only apoplastic barrier and uniform cell-scale hydraulic properties. The time (indicated as either person or computational using associated graphics) required for each procedure is detailed next to each arrow.
</a:t>
            </a:r>
          </a:p>
          <a:p>
            <a:pPr marL="0" lvl="0" indent="0"/>
            <a:r>
              <a:rPr lang="en-US" altLang="en-US">
                <a:latin typeface="Arial" pitchFamily="34" charset="0"/>
                <a:ea typeface="Arial" pitchFamily="34" charset="0"/>
              </a:rPr>
              <a:t>Unless provided in the caption above, the following copyright applies to the content of this slide: © 2020 American Society of Plant Biologists. All Rights Reserved.© The Author(s) 2020. Published by Oxford University Press on behalf of American Society of Plant Biologists. This is an Open Access article distributed under the terms of the Creative Commons Attribution License (https://creativecommons.org/licenses/by/4.0/),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8D8D22D-B19E-4049-B428-4F2535B8A103}" type="slidenum">
              <a:rPr lang="en-US" altLang="en-US" sz="1200"/>
              <a:t>30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5187600" y="1122363"/>
            <a:ext cx="6866287" cy="2387600"/>
          </a:xfrm>
        </p:spPr>
        <p:txBody>
          <a:bodyPr anchor="b">
            <a:normAutofit/>
          </a:bodyPr>
          <a:lstStyle>
            <a:lvl1pPr algn="l">
              <a:defRPr sz="4000">
                <a:solidFill>
                  <a:srgbClr val="00143A"/>
                </a:solidFill>
              </a:defRPr>
            </a:lvl1pPr>
          </a:lstStyle>
          <a:p>
            <a:r>
              <a:rPr lang="en-US"/>
              <a:t>Click to edit Master title style</a:t>
            </a:r>
            <a:endParaRPr lang="en-US" dirty="0"/>
          </a:p>
        </p:txBody>
      </p:sp>
      <p:sp>
        <p:nvSpPr>
          <p:cNvPr id="3" name="Subtitle 2"/>
          <p:cNvSpPr>
            <a:spLocks noGrp="1"/>
          </p:cNvSpPr>
          <p:nvPr>
            <p:ph type="subTitle" idx="1"/>
          </p:nvPr>
        </p:nvSpPr>
        <p:spPr>
          <a:xfrm>
            <a:off x="5201392" y="3602038"/>
            <a:ext cx="6852495" cy="1655762"/>
          </a:xfrm>
        </p:spPr>
        <p:txBody>
          <a:bodyPr>
            <a:normAutofit/>
          </a:bodyPr>
          <a:lstStyle>
            <a:lvl1pPr marL="0" indent="0" algn="l">
              <a:buNone/>
              <a:defRPr sz="2000" cap="all" baseline="0">
                <a:ln>
                  <a:solidFill>
                    <a:sysClr val="windowText" lastClr="000000"/>
                  </a:solidFill>
                </a:ln>
                <a:solidFill>
                  <a:srgbClr val="00143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F97AF8-274A-4E84-9CE0-98A462A59DAF}" type="datetimeFigureOut">
              <a:rPr lang="en-US" smtClean="0"/>
              <a:t>9/8/2025</a:t>
            </a:fld>
            <a:endParaRPr lang="en-US"/>
          </a:p>
        </p:txBody>
      </p:sp>
      <p:sp>
        <p:nvSpPr>
          <p:cNvPr id="5" name="Footer Placeholder 4"/>
          <p:cNvSpPr>
            <a:spLocks noGrp="1"/>
          </p:cNvSpPr>
          <p:nvPr>
            <p:ph type="ftr" sz="quarter" idx="11"/>
          </p:nvPr>
        </p:nvSpPr>
        <p:spPr>
          <a:xfrm>
            <a:off x="1876424" y="5410201"/>
            <a:ext cx="5124886" cy="365125"/>
          </a:xfrm>
        </p:spPr>
        <p:txBody>
          <a:bodyPr/>
          <a:lstStyle>
            <a:lvl1pPr>
              <a:defRPr>
                <a:ln>
                  <a:solidFill>
                    <a:schemeClr val="tx1">
                      <a:lumMod val="50000"/>
                    </a:schemeClr>
                  </a:solidFill>
                </a:ln>
                <a:solidFill>
                  <a:srgbClr val="00143A"/>
                </a:solidFill>
              </a:defRPr>
            </a:lvl1p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7506C85-59C8-433E-91E4-6ADF03672988}" type="slidenum">
              <a:rPr lang="en-US" smtClean="0"/>
              <a:t>‹#›</a:t>
            </a:fld>
            <a:endParaRPr lang="en-US"/>
          </a:p>
        </p:txBody>
      </p:sp>
      <p:sp>
        <p:nvSpPr>
          <p:cNvPr id="67" name="Footer Placeholder 4">
            <a:extLst>
              <a:ext uri="{FF2B5EF4-FFF2-40B4-BE49-F238E27FC236}">
                <a16:creationId xmlns:a16="http://schemas.microsoft.com/office/drawing/2014/main" id="{09BBC531-25EC-47CE-B2C7-85A1BEA7F9EE}"/>
              </a:ext>
            </a:extLst>
          </p:cNvPr>
          <p:cNvSpPr txBox="1">
            <a:spLocks/>
          </p:cNvSpPr>
          <p:nvPr/>
        </p:nvSpPr>
        <p:spPr>
          <a:xfrm>
            <a:off x="5011387" y="796885"/>
            <a:ext cx="7113938" cy="1548204"/>
          </a:xfrm>
          <a:prstGeom prst="rect">
            <a:avLst/>
          </a:prstGeom>
        </p:spPr>
        <p:txBody>
          <a:bodyPr vert="horz" lIns="91440" tIns="45720" rIns="91440" bIns="45720" rtlCol="0" anchor="t"/>
          <a:lstStyle>
            <a:defPPr>
              <a:defRPr lang="en-US"/>
            </a:defPPr>
            <a:lvl1pPr marL="0" algn="l" defTabSz="457200" rtl="0" eaLnBrk="1" latinLnBrk="0" hangingPunct="1">
              <a:defRPr sz="1050" kern="1200" cap="all" baseline="0">
                <a:ln>
                  <a:solidFill>
                    <a:schemeClr val="tx1">
                      <a:lumMod val="50000"/>
                    </a:schemeClr>
                  </a:solidFill>
                </a:ln>
                <a:solidFill>
                  <a:schemeClr val="tx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rPr>
              <a:t>The 1</a:t>
            </a:r>
            <a:r>
              <a:rPr lang="en-US" sz="1600" baseline="30000" dirty="0">
                <a:solidFill>
                  <a:schemeClr val="bg1"/>
                </a:solidFill>
              </a:rPr>
              <a:t>st</a:t>
            </a:r>
            <a:r>
              <a:rPr lang="en-US" sz="1600" dirty="0">
                <a:solidFill>
                  <a:schemeClr val="bg1"/>
                </a:solidFill>
              </a:rPr>
              <a:t> International Summer school on advanced soil physics  </a:t>
            </a:r>
          </a:p>
          <a:p>
            <a:pPr algn="ctr"/>
            <a:endParaRPr lang="en-US" sz="2000" dirty="0">
              <a:solidFill>
                <a:schemeClr val="bg1"/>
              </a:solidFill>
            </a:endParaRPr>
          </a:p>
          <a:p>
            <a:pPr algn="ctr"/>
            <a:r>
              <a:rPr lang="en-US" sz="2000" b="1" dirty="0">
                <a:solidFill>
                  <a:schemeClr val="bg1"/>
                </a:solidFill>
              </a:rPr>
              <a:t>Modeling Water Fluxes in the Soil-Plant System</a:t>
            </a:r>
          </a:p>
          <a:p>
            <a:pPr algn="ctr"/>
            <a:endParaRPr lang="en-US" sz="1800" dirty="0"/>
          </a:p>
        </p:txBody>
      </p:sp>
      <p:pic>
        <p:nvPicPr>
          <p:cNvPr id="70" name="Picture 69">
            <a:extLst>
              <a:ext uri="{FF2B5EF4-FFF2-40B4-BE49-F238E27FC236}">
                <a16:creationId xmlns:a16="http://schemas.microsoft.com/office/drawing/2014/main" id="{66EB560B-E547-4FD5-918A-B26CAD5E030D}"/>
              </a:ext>
            </a:extLst>
          </p:cNvPr>
          <p:cNvPicPr>
            <a:picLocks noChangeAspect="1"/>
          </p:cNvPicPr>
          <p:nvPr/>
        </p:nvPicPr>
        <p:blipFill rotWithShape="1">
          <a:blip r:embed="rId2">
            <a:extLst>
              <a:ext uri="{28A0092B-C50C-407E-A947-70E740481C1C}">
                <a14:useLocalDpi xmlns:a14="http://schemas.microsoft.com/office/drawing/2010/main" val="0"/>
              </a:ext>
            </a:extLst>
          </a:blip>
          <a:srcRect t="16366"/>
          <a:stretch/>
        </p:blipFill>
        <p:spPr>
          <a:xfrm>
            <a:off x="-318097" y="170070"/>
            <a:ext cx="5774180" cy="6829425"/>
          </a:xfrm>
          <a:prstGeom prst="rect">
            <a:avLst/>
          </a:prstGeom>
          <a:effectLst>
            <a:softEdge rad="635000"/>
          </a:effectLst>
        </p:spPr>
      </p:pic>
      <p:pic>
        <p:nvPicPr>
          <p:cNvPr id="71" name="Picture 2" descr="Bestand:UCLouvain logo.svg - Wikipedia">
            <a:extLst>
              <a:ext uri="{FF2B5EF4-FFF2-40B4-BE49-F238E27FC236}">
                <a16:creationId xmlns:a16="http://schemas.microsoft.com/office/drawing/2014/main" id="{F02AD59D-6ECC-4ED4-AB74-6C5B7FB911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3" t="3272" r="5567" b="1"/>
          <a:stretch/>
        </p:blipFill>
        <p:spPr bwMode="auto">
          <a:xfrm>
            <a:off x="1894051" y="4557110"/>
            <a:ext cx="1679204" cy="4189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ogo — ISMC">
            <a:extLst>
              <a:ext uri="{FF2B5EF4-FFF2-40B4-BE49-F238E27FC236}">
                <a16:creationId xmlns:a16="http://schemas.microsoft.com/office/drawing/2014/main" id="{777B7637-EB75-4C64-A289-67C28FA12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63" y="4910123"/>
            <a:ext cx="1143213" cy="1048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9944034-6B54-4D0E-BC23-A930CDB86F29}"/>
              </a:ext>
            </a:extLst>
          </p:cNvPr>
          <p:cNvPicPr>
            <a:picLocks noChangeAspect="1"/>
          </p:cNvPicPr>
          <p:nvPr/>
        </p:nvPicPr>
        <p:blipFill>
          <a:blip r:embed="rId5"/>
          <a:stretch>
            <a:fillRect/>
          </a:stretch>
        </p:blipFill>
        <p:spPr>
          <a:xfrm>
            <a:off x="1887172" y="6032349"/>
            <a:ext cx="1790946" cy="738489"/>
          </a:xfrm>
          <a:prstGeom prst="rect">
            <a:avLst/>
          </a:prstGeom>
        </p:spPr>
      </p:pic>
    </p:spTree>
    <p:extLst>
      <p:ext uri="{BB962C8B-B14F-4D97-AF65-F5344CB8AC3E}">
        <p14:creationId xmlns:p14="http://schemas.microsoft.com/office/powerpoint/2010/main" val="256545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756228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898226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765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169224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F97AF8-274A-4E84-9CE0-98A462A59DAF}" type="datetimeFigureOut">
              <a:rPr lang="en-US" smtClean="0"/>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619354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F97AF8-274A-4E84-9CE0-98A462A59DAF}" type="datetimeFigureOut">
              <a:rPr lang="en-US" smtClean="0"/>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93024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443179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750056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81" name="Title Text"/>
          <p:cNvSpPr txBox="1">
            <a:spLocks noGrp="1"/>
          </p:cNvSpPr>
          <p:nvPr>
            <p:ph type="title"/>
          </p:nvPr>
        </p:nvSpPr>
        <p:spPr>
          <a:xfrm>
            <a:off x="1190625" y="1151930"/>
            <a:ext cx="9810750" cy="2321719"/>
          </a:xfrm>
          <a:prstGeom prst="rect">
            <a:avLst/>
          </a:prstGeom>
        </p:spPr>
        <p:txBody>
          <a:bodyPr anchor="b"/>
          <a:lstStyle>
            <a:lvl1pPr algn="ctr">
              <a:lnSpc>
                <a:spcPct val="100000"/>
              </a:lnSpc>
              <a:spcBef>
                <a:spcPts val="0"/>
              </a:spcBef>
              <a:defRPr sz="5625" cap="none">
                <a:solidFill>
                  <a:srgbClr val="000000"/>
                </a:solidFill>
                <a:latin typeface="Helvetica Neue Medium"/>
                <a:ea typeface="Helvetica Neue Medium"/>
                <a:cs typeface="Helvetica Neue Medium"/>
                <a:sym typeface="Helvetica Neue Medium"/>
              </a:defRPr>
            </a:lvl1pPr>
          </a:lstStyle>
          <a:p>
            <a:r>
              <a:t>Title Text</a:t>
            </a:r>
          </a:p>
        </p:txBody>
      </p:sp>
      <p:sp>
        <p:nvSpPr>
          <p:cNvPr id="182" name="Body Level One…"/>
          <p:cNvSpPr txBox="1">
            <a:spLocks noGrp="1"/>
          </p:cNvSpPr>
          <p:nvPr>
            <p:ph type="body" sz="quarter" idx="1"/>
          </p:nvPr>
        </p:nvSpPr>
        <p:spPr>
          <a:xfrm>
            <a:off x="1190625" y="3545086"/>
            <a:ext cx="9810750" cy="794742"/>
          </a:xfrm>
          <a:prstGeom prst="rect">
            <a:avLst/>
          </a:prstGeom>
        </p:spPr>
        <p:txBody>
          <a:bodyPr/>
          <a:lstStyle>
            <a:lvl1pPr marL="0" indent="0" algn="ctr">
              <a:spcBef>
                <a:spcPts val="0"/>
              </a:spcBef>
              <a:buClrTx/>
              <a:buSzTx/>
              <a:buFontTx/>
              <a:buNone/>
              <a:defRPr sz="2601">
                <a:solidFill>
                  <a:srgbClr val="000000"/>
                </a:solidFill>
                <a:latin typeface="Helvetica Neue"/>
                <a:ea typeface="Helvetica Neue"/>
                <a:cs typeface="Helvetica Neue"/>
                <a:sym typeface="Helvetica Neue"/>
              </a:defRPr>
            </a:lvl1pPr>
            <a:lvl2pPr marL="0" indent="0" algn="ctr">
              <a:spcBef>
                <a:spcPts val="0"/>
              </a:spcBef>
              <a:buClrTx/>
              <a:buSzTx/>
              <a:buFontTx/>
              <a:buNone/>
              <a:defRPr sz="2601">
                <a:solidFill>
                  <a:srgbClr val="000000"/>
                </a:solidFill>
                <a:latin typeface="Helvetica Neue"/>
                <a:ea typeface="Helvetica Neue"/>
                <a:cs typeface="Helvetica Neue"/>
                <a:sym typeface="Helvetica Neue"/>
              </a:defRPr>
            </a:lvl2pPr>
            <a:lvl3pPr marL="0" indent="0" algn="ctr">
              <a:spcBef>
                <a:spcPts val="0"/>
              </a:spcBef>
              <a:buClrTx/>
              <a:buSzTx/>
              <a:buFontTx/>
              <a:buNone/>
              <a:defRPr sz="2601">
                <a:solidFill>
                  <a:srgbClr val="000000"/>
                </a:solidFill>
                <a:latin typeface="Helvetica Neue"/>
                <a:ea typeface="Helvetica Neue"/>
                <a:cs typeface="Helvetica Neue"/>
                <a:sym typeface="Helvetica Neue"/>
              </a:defRPr>
            </a:lvl3pPr>
            <a:lvl4pPr marL="0" indent="0" algn="ctr">
              <a:spcBef>
                <a:spcPts val="0"/>
              </a:spcBef>
              <a:buClrTx/>
              <a:buSzTx/>
              <a:buFontTx/>
              <a:buNone/>
              <a:defRPr sz="2601">
                <a:solidFill>
                  <a:srgbClr val="000000"/>
                </a:solidFill>
                <a:latin typeface="Helvetica Neue"/>
                <a:ea typeface="Helvetica Neue"/>
                <a:cs typeface="Helvetica Neue"/>
                <a:sym typeface="Helvetica Neue"/>
              </a:defRPr>
            </a:lvl4pPr>
            <a:lvl5pPr marL="0" indent="0" algn="ctr">
              <a:spcBef>
                <a:spcPts val="0"/>
              </a:spcBef>
              <a:buClrTx/>
              <a:buSzTx/>
              <a:buFontTx/>
              <a:buNone/>
              <a:defRPr sz="2601">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xfrm>
            <a:off x="5933329" y="6536531"/>
            <a:ext cx="318993" cy="228028"/>
          </a:xfrm>
          <a:prstGeom prst="rect">
            <a:avLst/>
          </a:prstGeom>
        </p:spPr>
        <p:txBody>
          <a:bodyPr/>
          <a:lstStyle>
            <a:lvl1pPr algn="ctr">
              <a:lnSpc>
                <a:spcPct val="100000"/>
              </a:lnSpc>
              <a:defRPr sz="1125">
                <a:solidFill>
                  <a:srgbClr val="000000"/>
                </a:solidFill>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290659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97AF8-274A-4E84-9CE0-98A462A59DAF}" type="datetimeFigureOut">
              <a:rPr lang="en-US" smtClean="0"/>
              <a:t>9/8/2025</a:t>
            </a:fld>
            <a:endParaRPr lang="en-US"/>
          </a:p>
        </p:txBody>
      </p:sp>
      <p:sp>
        <p:nvSpPr>
          <p:cNvPr id="5" name="Footer Placeholder 4"/>
          <p:cNvSpPr>
            <a:spLocks noGrp="1"/>
          </p:cNvSpPr>
          <p:nvPr>
            <p:ph type="ftr" sz="quarter" idx="11"/>
          </p:nvPr>
        </p:nvSpPr>
        <p:spPr/>
        <p:txBody>
          <a:bodyPr anchor="t"/>
          <a:lstStyle>
            <a:lvl1pPr>
              <a:defRPr lang="en-US" sz="1050" kern="1200" cap="all" baseline="0" dirty="0" smtClean="0">
                <a:ln>
                  <a:solidFill>
                    <a:schemeClr val="tx1">
                      <a:lumMod val="50000"/>
                    </a:schemeClr>
                  </a:solidFill>
                </a:ln>
                <a:solidFill>
                  <a:srgbClr val="00143A"/>
                </a:solidFill>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1984688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F97AF8-274A-4E84-9CE0-98A462A59DAF}" type="datetimeFigureOut">
              <a:rPr lang="en-US" smtClean="0"/>
              <a:t>9/8/2025</a:t>
            </a:fld>
            <a:endParaRPr lang="en-US"/>
          </a:p>
        </p:txBody>
      </p:sp>
      <p:sp>
        <p:nvSpPr>
          <p:cNvPr id="5" name="Footer Placeholder 4"/>
          <p:cNvSpPr>
            <a:spLocks noGrp="1"/>
          </p:cNvSpPr>
          <p:nvPr>
            <p:ph type="ftr" sz="quarter" idx="11"/>
          </p:nvPr>
        </p:nvSpPr>
        <p:spPr>
          <a:xfrm>
            <a:off x="1141411" y="5883275"/>
            <a:ext cx="6239309" cy="365125"/>
          </a:xfr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2660378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51360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fld id="{3EF97AF8-274A-4E84-9CE0-98A462A59DAF}" type="datetimeFigureOut">
              <a:rPr lang="en-US" smtClean="0"/>
              <a:t>9/8/2025</a:t>
            </a:fld>
            <a:endParaRPr lang="en-US"/>
          </a:p>
        </p:txBody>
      </p:sp>
      <p:sp>
        <p:nvSpPr>
          <p:cNvPr id="8" name="Footer Placeholder 7"/>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A7506C85-59C8-433E-91E4-6ADF03672988}" type="slidenum">
              <a:rPr lang="en-US" smtClean="0"/>
              <a:t>‹#›</a:t>
            </a:fld>
            <a:endParaRPr lang="en-US"/>
          </a:p>
        </p:txBody>
      </p:sp>
    </p:spTree>
    <p:extLst>
      <p:ext uri="{BB962C8B-B14F-4D97-AF65-F5344CB8AC3E}">
        <p14:creationId xmlns:p14="http://schemas.microsoft.com/office/powerpoint/2010/main" val="245606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F97AF8-274A-4E84-9CE0-98A462A59DAF}" type="datetimeFigureOut">
              <a:rPr lang="en-US" smtClean="0"/>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28697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97AF8-274A-4E84-9CE0-98A462A59DAF}" type="datetimeFigureOut">
              <a:rPr lang="en-US" smtClean="0"/>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40724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394635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F97AF8-274A-4E84-9CE0-98A462A59DAF}" type="datetimeFigureOut">
              <a:rPr lang="en-US" smtClean="0"/>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06C85-59C8-433E-91E4-6ADF03672988}" type="slidenum">
              <a:rPr lang="en-US" smtClean="0"/>
              <a:t>‹#›</a:t>
            </a:fld>
            <a:endParaRPr lang="en-US"/>
          </a:p>
        </p:txBody>
      </p:sp>
    </p:spTree>
    <p:extLst>
      <p:ext uri="{BB962C8B-B14F-4D97-AF65-F5344CB8AC3E}">
        <p14:creationId xmlns:p14="http://schemas.microsoft.com/office/powerpoint/2010/main" val="143794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65412" y="6314123"/>
            <a:ext cx="6096000" cy="3429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r>
              <a:rPr lang="en-US" dirty="0"/>
              <a:t>The layout of summer school</a:t>
            </a:r>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First title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bg1"/>
                </a:solidFill>
              </a:defRPr>
            </a:lvl1pPr>
          </a:lstStyle>
          <a:p>
            <a:fld id="{3EF97AF8-274A-4E84-9CE0-98A462A59DAF}" type="datetimeFigureOut">
              <a:rPr lang="en-US" smtClean="0"/>
              <a:t>9/8/2025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t"/>
          <a:lstStyle>
            <a:lvl1pPr algn="l">
              <a:defRPr sz="1050" cap="all" baseline="0">
                <a:ln>
                  <a:solidFill>
                    <a:schemeClr val="tx1">
                      <a:lumMod val="50000"/>
                    </a:schemeClr>
                  </a:solidFill>
                </a:ln>
                <a:solidFill>
                  <a:schemeClr val="tx1">
                    <a:lumMod val="50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bg1"/>
                </a:solidFill>
              </a:defRPr>
            </a:lvl1pPr>
          </a:lstStyle>
          <a:p>
            <a:fld id="{A7506C85-59C8-433E-91E4-6ADF03672988}" type="slidenum">
              <a:rPr lang="en-US" smtClean="0"/>
              <a:t>‹#›</a:t>
            </a:fld>
            <a:endParaRPr lang="en-US"/>
          </a:p>
        </p:txBody>
      </p:sp>
      <p:pic>
        <p:nvPicPr>
          <p:cNvPr id="2050" name="Picture 2" descr="Bestand:UCLouvain logo.svg - Wikipedia">
            <a:extLst>
              <a:ext uri="{FF2B5EF4-FFF2-40B4-BE49-F238E27FC236}">
                <a16:creationId xmlns:a16="http://schemas.microsoft.com/office/drawing/2014/main" id="{5737DD69-C2FC-467B-9FD7-A537FD6493D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4763" t="3272" r="5567" b="1"/>
          <a:stretch/>
        </p:blipFill>
        <p:spPr bwMode="auto">
          <a:xfrm>
            <a:off x="1206501" y="6350034"/>
            <a:ext cx="1679204" cy="418908"/>
          </a:xfrm>
          <a:prstGeom prst="rect">
            <a:avLst/>
          </a:prstGeom>
          <a:noFill/>
          <a:extLst>
            <a:ext uri="{909E8E84-426E-40DD-AFC4-6F175D3DCCD1}">
              <a14:hiddenFill xmlns:a14="http://schemas.microsoft.com/office/drawing/2010/main">
                <a:solidFill>
                  <a:srgbClr val="FFFFFF"/>
                </a:solidFill>
              </a14:hiddenFill>
            </a:ext>
          </a:extLst>
        </p:spPr>
      </p:pic>
      <p:sp>
        <p:nvSpPr>
          <p:cNvPr id="49" name="Footer Placeholder 4">
            <a:extLst>
              <a:ext uri="{FF2B5EF4-FFF2-40B4-BE49-F238E27FC236}">
                <a16:creationId xmlns:a16="http://schemas.microsoft.com/office/drawing/2014/main" id="{9725F8A4-6607-4D00-9AEA-46CA88ADBB9D}"/>
              </a:ext>
            </a:extLst>
          </p:cNvPr>
          <p:cNvSpPr txBox="1">
            <a:spLocks/>
          </p:cNvSpPr>
          <p:nvPr/>
        </p:nvSpPr>
        <p:spPr>
          <a:xfrm>
            <a:off x="2904755" y="6452300"/>
            <a:ext cx="8407769" cy="265749"/>
          </a:xfrm>
          <a:prstGeom prst="rect">
            <a:avLst/>
          </a:prstGeom>
        </p:spPr>
        <p:txBody>
          <a:bodyPr vert="horz" lIns="91440" tIns="45720" rIns="91440" bIns="45720" rtlCol="0" anchor="t"/>
          <a:lstStyle>
            <a:defPPr>
              <a:defRPr lang="en-US"/>
            </a:defPPr>
            <a:lvl1pPr marL="0" algn="l" defTabSz="457200" rtl="0" eaLnBrk="1" latinLnBrk="0" hangingPunct="1">
              <a:defRPr sz="1050" kern="1200" cap="all" baseline="0">
                <a:ln>
                  <a:solidFill>
                    <a:schemeClr val="tx1">
                      <a:lumMod val="50000"/>
                    </a:schemeClr>
                  </a:solidFill>
                </a:ln>
                <a:solidFill>
                  <a:schemeClr val="tx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The 1</a:t>
            </a:r>
            <a:r>
              <a:rPr lang="en-US" sz="1100" baseline="30000" dirty="0"/>
              <a:t>st</a:t>
            </a:r>
            <a:r>
              <a:rPr lang="en-US" sz="1100" dirty="0"/>
              <a:t> International Summer school on advanced soil physics  “Modeling Water Transport in the Soil-Plant System''</a:t>
            </a:r>
          </a:p>
          <a:p>
            <a:endParaRPr lang="en-US" dirty="0"/>
          </a:p>
        </p:txBody>
      </p:sp>
      <p:sp>
        <p:nvSpPr>
          <p:cNvPr id="2048" name="Rectangle 2047">
            <a:extLst>
              <a:ext uri="{FF2B5EF4-FFF2-40B4-BE49-F238E27FC236}">
                <a16:creationId xmlns:a16="http://schemas.microsoft.com/office/drawing/2014/main" id="{0523D904-CFB6-4E86-B28D-A75A022CB79D}"/>
              </a:ext>
            </a:extLst>
          </p:cNvPr>
          <p:cNvSpPr/>
          <p:nvPr/>
        </p:nvSpPr>
        <p:spPr>
          <a:xfrm>
            <a:off x="11312524" y="9524"/>
            <a:ext cx="898525" cy="6834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1" name="Straight Connector 2050">
            <a:extLst>
              <a:ext uri="{FF2B5EF4-FFF2-40B4-BE49-F238E27FC236}">
                <a16:creationId xmlns:a16="http://schemas.microsoft.com/office/drawing/2014/main" id="{1FB97AB0-4C49-4F20-8C33-F2F745339C71}"/>
              </a:ext>
            </a:extLst>
          </p:cNvPr>
          <p:cNvCxnSpPr/>
          <p:nvPr/>
        </p:nvCxnSpPr>
        <p:spPr>
          <a:xfrm flipH="1">
            <a:off x="11441112" y="6710363"/>
            <a:ext cx="460376" cy="0"/>
          </a:xfrm>
          <a:prstGeom prst="line">
            <a:avLst/>
          </a:prstGeom>
          <a:ln w="76200">
            <a:solidFill>
              <a:srgbClr val="9AB3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5113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3600" kern="1200" cap="all" baseline="0">
          <a:solidFill>
            <a:schemeClr val="bg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bg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bg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bg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bg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bg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t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tif"/><Relationship Id="rId5" Type="http://schemas.openxmlformats.org/officeDocument/2006/relationships/image" Target="../media/image25.tif"/><Relationship Id="rId4" Type="http://schemas.openxmlformats.org/officeDocument/2006/relationships/image" Target="../media/image24.tif"/><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LBRAI2219-2023/ressourc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866B-F76A-7A0B-73B0-89B5FE973613}"/>
              </a:ext>
            </a:extLst>
          </p:cNvPr>
          <p:cNvSpPr>
            <a:spLocks noGrp="1"/>
          </p:cNvSpPr>
          <p:nvPr>
            <p:ph type="ctrTitle"/>
          </p:nvPr>
        </p:nvSpPr>
        <p:spPr>
          <a:xfrm>
            <a:off x="5457825" y="1122363"/>
            <a:ext cx="6596062" cy="2387600"/>
          </a:xfrm>
        </p:spPr>
        <p:txBody>
          <a:bodyPr>
            <a:normAutofit/>
          </a:bodyPr>
          <a:lstStyle/>
          <a:p>
            <a:r>
              <a:rPr lang="en-GB" dirty="0"/>
              <a:t>Root anatomies and hydraulics with GRANAR-MECHA</a:t>
            </a:r>
            <a:endParaRPr lang="en-SE" dirty="0"/>
          </a:p>
        </p:txBody>
      </p:sp>
      <p:sp>
        <p:nvSpPr>
          <p:cNvPr id="5" name="Subtitle 4">
            <a:extLst>
              <a:ext uri="{FF2B5EF4-FFF2-40B4-BE49-F238E27FC236}">
                <a16:creationId xmlns:a16="http://schemas.microsoft.com/office/drawing/2014/main" id="{3C9D7364-1678-8751-403D-85D3DB91E6A8}"/>
              </a:ext>
            </a:extLst>
          </p:cNvPr>
          <p:cNvSpPr>
            <a:spLocks noGrp="1"/>
          </p:cNvSpPr>
          <p:nvPr>
            <p:ph type="subTitle" idx="1"/>
          </p:nvPr>
        </p:nvSpPr>
        <p:spPr>
          <a:xfrm>
            <a:off x="5674659" y="3602038"/>
            <a:ext cx="6379228" cy="1655762"/>
          </a:xfrm>
        </p:spPr>
        <p:txBody>
          <a:bodyPr>
            <a:normAutofit fontScale="92500" lnSpcReduction="20000"/>
          </a:bodyPr>
          <a:lstStyle/>
          <a:p>
            <a:r>
              <a:rPr lang="en-GB" dirty="0"/>
              <a:t>Adrien Heymans</a:t>
            </a:r>
          </a:p>
          <a:p>
            <a:r>
              <a:rPr lang="en-GB" dirty="0"/>
              <a:t>Valentin Couvreur</a:t>
            </a:r>
          </a:p>
          <a:p>
            <a:r>
              <a:rPr lang="en-GB" dirty="0"/>
              <a:t>Guillaume Lobet</a:t>
            </a:r>
          </a:p>
          <a:p>
            <a:r>
              <a:rPr lang="en-GB" dirty="0"/>
              <a:t>Marco </a:t>
            </a:r>
            <a:r>
              <a:rPr lang="en-GB" dirty="0" err="1"/>
              <a:t>d’agostino</a:t>
            </a:r>
            <a:endParaRPr lang="en-SE" dirty="0"/>
          </a:p>
        </p:txBody>
      </p:sp>
      <p:pic>
        <p:nvPicPr>
          <p:cNvPr id="2050" name="Picture 2">
            <a:extLst>
              <a:ext uri="{FF2B5EF4-FFF2-40B4-BE49-F238E27FC236}">
                <a16:creationId xmlns:a16="http://schemas.microsoft.com/office/drawing/2014/main" id="{32E1CB2F-F40C-1654-CCE2-8ADCE1E7C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655638"/>
            <a:ext cx="673417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32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14048" y="6544900"/>
            <a:ext cx="44091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10</a:t>
            </a:fld>
            <a:endParaRPr lang="de-DE" sz="1600" b="1" dirty="0">
              <a:solidFill>
                <a:srgbClr val="002060"/>
              </a:solidFill>
            </a:endParaRPr>
          </a:p>
        </p:txBody>
      </p:sp>
      <p:pic>
        <p:nvPicPr>
          <p:cNvPr id="3" name="Image 2">
            <a:extLst>
              <a:ext uri="{FF2B5EF4-FFF2-40B4-BE49-F238E27FC236}">
                <a16:creationId xmlns:a16="http://schemas.microsoft.com/office/drawing/2014/main" id="{8E428017-ACE2-4CC2-97E3-7C876165943C}"/>
              </a:ext>
            </a:extLst>
          </p:cNvPr>
          <p:cNvPicPr>
            <a:picLocks noChangeAspect="1"/>
          </p:cNvPicPr>
          <p:nvPr/>
        </p:nvPicPr>
        <p:blipFill rotWithShape="1">
          <a:blip r:embed="rId2">
            <a:extLst>
              <a:ext uri="{28A0092B-C50C-407E-A947-70E740481C1C}">
                <a14:useLocalDpi xmlns:a14="http://schemas.microsoft.com/office/drawing/2010/main" val="0"/>
              </a:ext>
            </a:extLst>
          </a:blip>
          <a:srcRect b="63420"/>
          <a:stretch/>
        </p:blipFill>
        <p:spPr>
          <a:xfrm>
            <a:off x="3243072" y="952155"/>
            <a:ext cx="5705855" cy="5187603"/>
          </a:xfrm>
          <a:prstGeom prst="rect">
            <a:avLst/>
          </a:prstGeom>
        </p:spPr>
      </p:pic>
      <p:sp>
        <p:nvSpPr>
          <p:cNvPr id="7" name="Rectangle 6">
            <a:extLst>
              <a:ext uri="{FF2B5EF4-FFF2-40B4-BE49-F238E27FC236}">
                <a16:creationId xmlns:a16="http://schemas.microsoft.com/office/drawing/2014/main" id="{F062D71C-68D5-49CE-88A9-048B8CE532C5}"/>
              </a:ext>
            </a:extLst>
          </p:cNvPr>
          <p:cNvSpPr/>
          <p:nvPr/>
        </p:nvSpPr>
        <p:spPr>
          <a:xfrm>
            <a:off x="3290300" y="1472362"/>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07C81DB3-15CB-45DF-90A9-8DF7BAB9954B}"/>
              </a:ext>
            </a:extLst>
          </p:cNvPr>
          <p:cNvSpPr/>
          <p:nvPr/>
        </p:nvSpPr>
        <p:spPr>
          <a:xfrm>
            <a:off x="3290300" y="5746497"/>
            <a:ext cx="648069"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76875F81-851B-43C4-8844-5725E3DEB11A}"/>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11" name="ZoneTexte 10">
            <a:extLst>
              <a:ext uri="{FF2B5EF4-FFF2-40B4-BE49-F238E27FC236}">
                <a16:creationId xmlns:a16="http://schemas.microsoft.com/office/drawing/2014/main" id="{32AD0E58-74F1-46BA-95E4-DBC31644764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43008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 name="Image 2">
            <a:extLst>
              <a:ext uri="{FF2B5EF4-FFF2-40B4-BE49-F238E27FC236}">
                <a16:creationId xmlns:a16="http://schemas.microsoft.com/office/drawing/2014/main" id="{1145E66E-ADC4-427E-B9F3-C9646FEA7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6" y="878098"/>
            <a:ext cx="4982946" cy="5337503"/>
          </a:xfrm>
          <a:prstGeom prst="rect">
            <a:avLst/>
          </a:prstGeom>
        </p:spPr>
      </p:pic>
      <p:sp>
        <p:nvSpPr>
          <p:cNvPr id="8" name="Rectangle 3">
            <a:extLst>
              <a:ext uri="{FF2B5EF4-FFF2-40B4-BE49-F238E27FC236}">
                <a16:creationId xmlns:a16="http://schemas.microsoft.com/office/drawing/2014/main" id="{20F40AC8-B8C4-4B0C-B86D-E75B0D711D08}"/>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9" name="ZoneTexte 8">
            <a:extLst>
              <a:ext uri="{FF2B5EF4-FFF2-40B4-BE49-F238E27FC236}">
                <a16:creationId xmlns:a16="http://schemas.microsoft.com/office/drawing/2014/main" id="{2F589BFB-370D-4348-83B3-952914253FC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0" name="Slide Number Placeholder 4">
            <a:extLst>
              <a:ext uri="{FF2B5EF4-FFF2-40B4-BE49-F238E27FC236}">
                <a16:creationId xmlns:a16="http://schemas.microsoft.com/office/drawing/2014/main" id="{DEA38AE7-4B67-4D7F-AA48-9EFBA1CE853C}"/>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11</a:t>
            </a:fld>
            <a:endParaRPr lang="de-DE" sz="1600" b="1" dirty="0">
              <a:solidFill>
                <a:srgbClr val="002060"/>
              </a:solidFill>
            </a:endParaRPr>
          </a:p>
        </p:txBody>
      </p:sp>
    </p:spTree>
    <p:extLst>
      <p:ext uri="{BB962C8B-B14F-4D97-AF65-F5344CB8AC3E}">
        <p14:creationId xmlns:p14="http://schemas.microsoft.com/office/powerpoint/2010/main" val="342143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8" name="New picture">
            <a:extLst>
              <a:ext uri="{FF2B5EF4-FFF2-40B4-BE49-F238E27FC236}">
                <a16:creationId xmlns:a16="http://schemas.microsoft.com/office/drawing/2014/main" id="{2AEDAB98-4AE7-4975-910D-CAD7F74E300A}"/>
              </a:ext>
            </a:extLst>
          </p:cNvPr>
          <p:cNvPicPr/>
          <p:nvPr/>
        </p:nvPicPr>
        <p:blipFill rotWithShape="1">
          <a:blip r:embed="rId2"/>
          <a:srcRect l="39650"/>
          <a:stretch/>
        </p:blipFill>
        <p:spPr>
          <a:xfrm>
            <a:off x="3222594" y="941832"/>
            <a:ext cx="5985413" cy="5294376"/>
          </a:xfrm>
          <a:prstGeom prst="rect">
            <a:avLst/>
          </a:prstGeom>
        </p:spPr>
      </p:pic>
      <p:sp>
        <p:nvSpPr>
          <p:cNvPr id="9" name="Rectangle 8">
            <a:extLst>
              <a:ext uri="{FF2B5EF4-FFF2-40B4-BE49-F238E27FC236}">
                <a16:creationId xmlns:a16="http://schemas.microsoft.com/office/drawing/2014/main" id="{47FDF98C-69DD-4AC5-AD42-C106CC5ADDED}"/>
              </a:ext>
            </a:extLst>
          </p:cNvPr>
          <p:cNvSpPr/>
          <p:nvPr/>
        </p:nvSpPr>
        <p:spPr>
          <a:xfrm>
            <a:off x="3800708" y="898110"/>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09547A6D-8A38-446D-8977-337CC51281E0}"/>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600" kern="0" dirty="0">
                <a:solidFill>
                  <a:srgbClr val="002060"/>
                </a:solidFill>
              </a:rPr>
              <a:t>SENSITIVITY ANALYSIS</a:t>
            </a:r>
            <a:endParaRPr lang="en-GB" sz="3600" kern="0" dirty="0">
              <a:solidFill>
                <a:srgbClr val="002060"/>
              </a:solidFill>
              <a:latin typeface="Helvetica" pitchFamily="34" charset="0"/>
            </a:endParaRPr>
          </a:p>
        </p:txBody>
      </p:sp>
      <p:sp>
        <p:nvSpPr>
          <p:cNvPr id="11" name="ZoneTexte 10">
            <a:extLst>
              <a:ext uri="{FF2B5EF4-FFF2-40B4-BE49-F238E27FC236}">
                <a16:creationId xmlns:a16="http://schemas.microsoft.com/office/drawing/2014/main" id="{4A664126-4D82-4B38-9FDB-8BD1468B91B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2" name="Slide Number Placeholder 4">
            <a:extLst>
              <a:ext uri="{FF2B5EF4-FFF2-40B4-BE49-F238E27FC236}">
                <a16:creationId xmlns:a16="http://schemas.microsoft.com/office/drawing/2014/main" id="{E19AB0A6-26D0-4AED-AC40-78734E763943}"/>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12</a:t>
            </a:fld>
            <a:endParaRPr lang="de-DE" sz="1600" b="1" dirty="0">
              <a:solidFill>
                <a:srgbClr val="002060"/>
              </a:solidFill>
            </a:endParaRPr>
          </a:p>
        </p:txBody>
      </p:sp>
    </p:spTree>
    <p:extLst>
      <p:ext uri="{BB962C8B-B14F-4D97-AF65-F5344CB8AC3E}">
        <p14:creationId xmlns:p14="http://schemas.microsoft.com/office/powerpoint/2010/main" val="340663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B40E64-BD5D-4D39-2668-678B7800C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33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440899"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14</a:t>
            </a:fld>
            <a:endParaRPr lang="de-DE" sz="1600" b="1" dirty="0">
              <a:solidFill>
                <a:srgbClr val="002060"/>
              </a:solidFill>
            </a:endParaRPr>
          </a:p>
        </p:txBody>
      </p:sp>
      <p:pic>
        <p:nvPicPr>
          <p:cNvPr id="1026" name="Picture 2">
            <a:extLst>
              <a:ext uri="{FF2B5EF4-FFF2-40B4-BE49-F238E27FC236}">
                <a16:creationId xmlns:a16="http://schemas.microsoft.com/office/drawing/2014/main" id="{5351DC94-68F7-4C52-A7E6-1F2F8736B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305" y="1997612"/>
            <a:ext cx="4954008" cy="36783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5D777DD6-067C-4AF5-BFE8-E92EC4671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825" y="7191115"/>
            <a:ext cx="3373621" cy="2504364"/>
          </a:xfrm>
          <a:prstGeom prst="rect">
            <a:avLst/>
          </a:prstGeom>
        </p:spPr>
      </p:pic>
      <p:pic>
        <p:nvPicPr>
          <p:cNvPr id="9" name="Image 8">
            <a:extLst>
              <a:ext uri="{FF2B5EF4-FFF2-40B4-BE49-F238E27FC236}">
                <a16:creationId xmlns:a16="http://schemas.microsoft.com/office/drawing/2014/main" id="{BC15B156-A976-4B96-A7CE-D55282E4D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945" y="7191115"/>
            <a:ext cx="3373621" cy="2504364"/>
          </a:xfrm>
          <a:prstGeom prst="rect">
            <a:avLst/>
          </a:prstGeom>
        </p:spPr>
      </p:pic>
      <p:pic>
        <p:nvPicPr>
          <p:cNvPr id="11" name="Image 10">
            <a:extLst>
              <a:ext uri="{FF2B5EF4-FFF2-40B4-BE49-F238E27FC236}">
                <a16:creationId xmlns:a16="http://schemas.microsoft.com/office/drawing/2014/main" id="{57C96284-B7B0-4500-B71D-C0ADE38AE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440" y="7191115"/>
            <a:ext cx="3373621" cy="2504364"/>
          </a:xfrm>
          <a:prstGeom prst="rect">
            <a:avLst/>
          </a:prstGeom>
        </p:spPr>
      </p:pic>
      <p:pic>
        <p:nvPicPr>
          <p:cNvPr id="13" name="Image 12">
            <a:extLst>
              <a:ext uri="{FF2B5EF4-FFF2-40B4-BE49-F238E27FC236}">
                <a16:creationId xmlns:a16="http://schemas.microsoft.com/office/drawing/2014/main" id="{94869117-3F9F-44C9-A7CA-B82E326BF3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4210" y="7191115"/>
            <a:ext cx="3373621" cy="2504364"/>
          </a:xfrm>
          <a:prstGeom prst="rect">
            <a:avLst/>
          </a:prstGeom>
        </p:spPr>
      </p:pic>
      <p:pic>
        <p:nvPicPr>
          <p:cNvPr id="15" name="Image 14">
            <a:extLst>
              <a:ext uri="{FF2B5EF4-FFF2-40B4-BE49-F238E27FC236}">
                <a16:creationId xmlns:a16="http://schemas.microsoft.com/office/drawing/2014/main" id="{CAFFC6A6-57A9-499B-B3D8-BA525AC2668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848816" y="1997612"/>
            <a:ext cx="4904471" cy="3678352"/>
          </a:xfrm>
          <a:prstGeom prst="rect">
            <a:avLst/>
          </a:prstGeom>
        </p:spPr>
      </p:pic>
      <p:sp>
        <p:nvSpPr>
          <p:cNvPr id="17" name="ZoneTexte 16">
            <a:extLst>
              <a:ext uri="{FF2B5EF4-FFF2-40B4-BE49-F238E27FC236}">
                <a16:creationId xmlns:a16="http://schemas.microsoft.com/office/drawing/2014/main" id="{B2D70EAB-D3AB-4EE6-BDC1-6F052B70F23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2" name="Rectangle 3">
            <a:extLst>
              <a:ext uri="{FF2B5EF4-FFF2-40B4-BE49-F238E27FC236}">
                <a16:creationId xmlns:a16="http://schemas.microsoft.com/office/drawing/2014/main" id="{0575E04C-FA74-4108-AE0F-FD287B0A70B7}"/>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HANDS ON GRANAR </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Try to </a:t>
            </a:r>
            <a:r>
              <a:rPr lang="fr-FR" sz="2800" kern="0" dirty="0" err="1">
                <a:solidFill>
                  <a:srgbClr val="002060"/>
                </a:solidFill>
                <a:latin typeface="Helvetica" pitchFamily="34" charset="0"/>
              </a:rPr>
              <a:t>reproduce</a:t>
            </a:r>
            <a:r>
              <a:rPr lang="fr-FR" sz="2800" kern="0" dirty="0">
                <a:solidFill>
                  <a:srgbClr val="002060"/>
                </a:solidFill>
                <a:latin typeface="Helvetica" pitchFamily="34" charset="0"/>
              </a:rPr>
              <a:t> one of </a:t>
            </a:r>
            <a:r>
              <a:rPr lang="fr-FR" sz="2800" kern="0" dirty="0" err="1">
                <a:solidFill>
                  <a:srgbClr val="002060"/>
                </a:solidFill>
                <a:latin typeface="Helvetica" pitchFamily="34" charset="0"/>
              </a:rPr>
              <a:t>these</a:t>
            </a:r>
            <a:r>
              <a:rPr lang="fr-FR" sz="2800" kern="0" dirty="0">
                <a:solidFill>
                  <a:srgbClr val="002060"/>
                </a:solidFill>
                <a:latin typeface="Helvetica" pitchFamily="34" charset="0"/>
              </a:rPr>
              <a:t> anatomies</a:t>
            </a:r>
            <a:endParaRPr lang="en-GB" sz="2800" kern="0" dirty="0">
              <a:solidFill>
                <a:srgbClr val="002060"/>
              </a:solidFill>
              <a:latin typeface="Helvetica" pitchFamily="34" charset="0"/>
            </a:endParaRPr>
          </a:p>
        </p:txBody>
      </p:sp>
      <p:sp>
        <p:nvSpPr>
          <p:cNvPr id="14" name="Flèche : gauche 13">
            <a:extLst>
              <a:ext uri="{FF2B5EF4-FFF2-40B4-BE49-F238E27FC236}">
                <a16:creationId xmlns:a16="http://schemas.microsoft.com/office/drawing/2014/main" id="{D1C18A27-8A2B-404A-9AE7-108538C4335B}"/>
              </a:ext>
            </a:extLst>
          </p:cNvPr>
          <p:cNvSpPr/>
          <p:nvPr/>
        </p:nvSpPr>
        <p:spPr>
          <a:xfrm rot="10800000">
            <a:off x="1764791" y="777230"/>
            <a:ext cx="497763" cy="33230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Rectangle 1">
            <a:extLst>
              <a:ext uri="{FF2B5EF4-FFF2-40B4-BE49-F238E27FC236}">
                <a16:creationId xmlns:a16="http://schemas.microsoft.com/office/drawing/2014/main" id="{271FD698-4E0B-4238-BE2E-0F537ADB5400}"/>
              </a:ext>
            </a:extLst>
          </p:cNvPr>
          <p:cNvSpPr/>
          <p:nvPr/>
        </p:nvSpPr>
        <p:spPr>
          <a:xfrm>
            <a:off x="2569074" y="5748645"/>
            <a:ext cx="2685351" cy="369332"/>
          </a:xfrm>
          <a:prstGeom prst="rect">
            <a:avLst/>
          </a:prstGeom>
        </p:spPr>
        <p:txBody>
          <a:bodyPr wrap="none">
            <a:spAutoFit/>
          </a:bodyPr>
          <a:lstStyle/>
          <a:p>
            <a:r>
              <a:rPr lang="fr-FR" kern="0" dirty="0">
                <a:solidFill>
                  <a:srgbClr val="002060"/>
                </a:solidFill>
                <a:latin typeface="Helvetica" pitchFamily="34" charset="0"/>
              </a:rPr>
              <a:t>Principal root </a:t>
            </a:r>
            <a:r>
              <a:rPr lang="fr-FR" kern="0" dirty="0" err="1">
                <a:solidFill>
                  <a:srgbClr val="002060"/>
                </a:solidFill>
                <a:latin typeface="Helvetica" pitchFamily="34" charset="0"/>
              </a:rPr>
              <a:t>maize</a:t>
            </a:r>
            <a:r>
              <a:rPr lang="fr-FR" kern="0" dirty="0">
                <a:solidFill>
                  <a:srgbClr val="002060"/>
                </a:solidFill>
                <a:latin typeface="Helvetica" pitchFamily="34" charset="0"/>
              </a:rPr>
              <a:t> B73</a:t>
            </a:r>
            <a:endParaRPr lang="fr-BE" dirty="0"/>
          </a:p>
        </p:txBody>
      </p:sp>
      <p:sp>
        <p:nvSpPr>
          <p:cNvPr id="18" name="Rectangle 17">
            <a:extLst>
              <a:ext uri="{FF2B5EF4-FFF2-40B4-BE49-F238E27FC236}">
                <a16:creationId xmlns:a16="http://schemas.microsoft.com/office/drawing/2014/main" id="{1A71F3B7-BB1B-4D9A-BD69-13E0D7565351}"/>
              </a:ext>
            </a:extLst>
          </p:cNvPr>
          <p:cNvSpPr/>
          <p:nvPr/>
        </p:nvSpPr>
        <p:spPr>
          <a:xfrm>
            <a:off x="8027205" y="5748704"/>
            <a:ext cx="2505814" cy="369332"/>
          </a:xfrm>
          <a:prstGeom prst="rect">
            <a:avLst/>
          </a:prstGeom>
        </p:spPr>
        <p:txBody>
          <a:bodyPr wrap="none">
            <a:spAutoFit/>
          </a:bodyPr>
          <a:lstStyle/>
          <a:p>
            <a:r>
              <a:rPr lang="fr-FR" kern="0" dirty="0" err="1">
                <a:solidFill>
                  <a:srgbClr val="002060"/>
                </a:solidFill>
                <a:latin typeface="Helvetica" pitchFamily="34" charset="0"/>
              </a:rPr>
              <a:t>Lateral</a:t>
            </a:r>
            <a:r>
              <a:rPr lang="fr-FR" kern="0" dirty="0">
                <a:solidFill>
                  <a:srgbClr val="002060"/>
                </a:solidFill>
                <a:latin typeface="Helvetica" pitchFamily="34" charset="0"/>
              </a:rPr>
              <a:t> root </a:t>
            </a:r>
            <a:r>
              <a:rPr lang="fr-FR" kern="0" dirty="0" err="1">
                <a:solidFill>
                  <a:srgbClr val="002060"/>
                </a:solidFill>
                <a:latin typeface="Helvetica" pitchFamily="34" charset="0"/>
              </a:rPr>
              <a:t>maize</a:t>
            </a:r>
            <a:r>
              <a:rPr lang="fr-FR" kern="0" dirty="0">
                <a:solidFill>
                  <a:srgbClr val="002060"/>
                </a:solidFill>
                <a:latin typeface="Helvetica" pitchFamily="34" charset="0"/>
              </a:rPr>
              <a:t> B73</a:t>
            </a:r>
            <a:endParaRPr lang="fr-BE" dirty="0"/>
          </a:p>
        </p:txBody>
      </p:sp>
    </p:spTree>
    <p:extLst>
      <p:ext uri="{BB962C8B-B14F-4D97-AF65-F5344CB8AC3E}">
        <p14:creationId xmlns:p14="http://schemas.microsoft.com/office/powerpoint/2010/main" val="27569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1DA2-3793-D2EF-3F3E-C57CEF01B5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4027C1F-D508-D08A-658F-B21FD2336471}"/>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55741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dmintmp\Desktop\Perso\Travail\Presentations\PPT_2016_12\Geru\Cross_section_scheme.tif">
            <a:extLst>
              <a:ext uri="{FF2B5EF4-FFF2-40B4-BE49-F238E27FC236}">
                <a16:creationId xmlns:a16="http://schemas.microsoft.com/office/drawing/2014/main" id="{C6240459-7F24-4E63-BC9D-D26A23EF46AB}"/>
              </a:ext>
            </a:extLst>
          </p:cNvPr>
          <p:cNvPicPr>
            <a:picLocks noChangeAspect="1" noChangeArrowheads="1"/>
          </p:cNvPicPr>
          <p:nvPr/>
        </p:nvPicPr>
        <p:blipFill>
          <a:blip r:embed="rId2">
            <a:clrChange>
              <a:clrFrom>
                <a:srgbClr val="FEFFFC"/>
              </a:clrFrom>
              <a:clrTo>
                <a:srgbClr val="FEFFFC">
                  <a:alpha val="0"/>
                </a:srgbClr>
              </a:clrTo>
            </a:clrChange>
            <a:extLst>
              <a:ext uri="{28A0092B-C50C-407E-A947-70E740481C1C}">
                <a14:useLocalDpi xmlns:a14="http://schemas.microsoft.com/office/drawing/2010/main" val="0"/>
              </a:ext>
            </a:extLst>
          </a:blip>
          <a:srcRect/>
          <a:stretch>
            <a:fillRect/>
          </a:stretch>
        </p:blipFill>
        <p:spPr bwMode="auto">
          <a:xfrm>
            <a:off x="1945097" y="144118"/>
            <a:ext cx="8105774" cy="646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29946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16</a:t>
            </a:fld>
            <a:endParaRPr lang="de-DE" sz="1600" b="1" dirty="0">
              <a:solidFill>
                <a:srgbClr val="002060"/>
              </a:solidFill>
            </a:endParaRPr>
          </a:p>
        </p:txBody>
      </p:sp>
      <p:sp>
        <p:nvSpPr>
          <p:cNvPr id="8" name="ZoneTexte 7">
            <a:extLst>
              <a:ext uri="{FF2B5EF4-FFF2-40B4-BE49-F238E27FC236}">
                <a16:creationId xmlns:a16="http://schemas.microsoft.com/office/drawing/2014/main" id="{04414946-7FFA-4343-BA02-63804CD7E057}"/>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71662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ZoneTexte 4">
            <a:extLst>
              <a:ext uri="{FF2B5EF4-FFF2-40B4-BE49-F238E27FC236}">
                <a16:creationId xmlns:a16="http://schemas.microsoft.com/office/drawing/2014/main" id="{3FEC55B8-1086-457E-905C-F24634C7C6C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299467"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17</a:t>
            </a:fld>
            <a:endParaRPr lang="de-DE" sz="1600" b="1" dirty="0">
              <a:solidFill>
                <a:srgbClr val="002060"/>
              </a:solidFill>
            </a:endParaRPr>
          </a:p>
        </p:txBody>
      </p:sp>
      <p:pic>
        <p:nvPicPr>
          <p:cNvPr id="3" name="Image 2">
            <a:extLst>
              <a:ext uri="{FF2B5EF4-FFF2-40B4-BE49-F238E27FC236}">
                <a16:creationId xmlns:a16="http://schemas.microsoft.com/office/drawing/2014/main" id="{01120CAD-FED3-417B-8604-E7F2DD416C22}"/>
              </a:ext>
            </a:extLst>
          </p:cNvPr>
          <p:cNvPicPr>
            <a:picLocks noChangeAspect="1"/>
          </p:cNvPicPr>
          <p:nvPr/>
        </p:nvPicPr>
        <p:blipFill rotWithShape="1">
          <a:blip r:embed="rId2">
            <a:extLst>
              <a:ext uri="{28A0092B-C50C-407E-A947-70E740481C1C}">
                <a14:useLocalDpi xmlns:a14="http://schemas.microsoft.com/office/drawing/2010/main" val="0"/>
              </a:ext>
            </a:extLst>
          </a:blip>
          <a:srcRect b="41739"/>
          <a:stretch/>
        </p:blipFill>
        <p:spPr>
          <a:xfrm>
            <a:off x="2409462" y="1106019"/>
            <a:ext cx="3113513" cy="4982557"/>
          </a:xfrm>
          <a:prstGeom prst="rect">
            <a:avLst/>
          </a:prstGeom>
        </p:spPr>
      </p:pic>
      <p:pic>
        <p:nvPicPr>
          <p:cNvPr id="8" name="Image 7">
            <a:extLst>
              <a:ext uri="{FF2B5EF4-FFF2-40B4-BE49-F238E27FC236}">
                <a16:creationId xmlns:a16="http://schemas.microsoft.com/office/drawing/2014/main" id="{29375153-31E3-4B91-A2A4-0887E33E29E4}"/>
              </a:ext>
            </a:extLst>
          </p:cNvPr>
          <p:cNvPicPr>
            <a:picLocks noChangeAspect="1"/>
          </p:cNvPicPr>
          <p:nvPr/>
        </p:nvPicPr>
        <p:blipFill rotWithShape="1">
          <a:blip r:embed="rId2">
            <a:extLst>
              <a:ext uri="{28A0092B-C50C-407E-A947-70E740481C1C}">
                <a14:useLocalDpi xmlns:a14="http://schemas.microsoft.com/office/drawing/2010/main" val="0"/>
              </a:ext>
            </a:extLst>
          </a:blip>
          <a:srcRect t="58261"/>
          <a:stretch/>
        </p:blipFill>
        <p:spPr>
          <a:xfrm>
            <a:off x="6434450" y="1106019"/>
            <a:ext cx="4304293" cy="4934789"/>
          </a:xfrm>
          <a:prstGeom prst="rect">
            <a:avLst/>
          </a:prstGeom>
        </p:spPr>
      </p:pic>
      <p:sp>
        <p:nvSpPr>
          <p:cNvPr id="9" name="Rectangle 3">
            <a:extLst>
              <a:ext uri="{FF2B5EF4-FFF2-40B4-BE49-F238E27FC236}">
                <a16:creationId xmlns:a16="http://schemas.microsoft.com/office/drawing/2014/main" id="{67CE9ADE-2BD9-4EC1-B436-BC05FB3DDB2F}"/>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DIVERSITY OF ROOT ANATOMIES WITH GRANAR</a:t>
            </a:r>
          </a:p>
        </p:txBody>
      </p:sp>
    </p:spTree>
    <p:extLst>
      <p:ext uri="{BB962C8B-B14F-4D97-AF65-F5344CB8AC3E}">
        <p14:creationId xmlns:p14="http://schemas.microsoft.com/office/powerpoint/2010/main" val="419061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New picture"/>
          <p:cNvPicPr/>
          <p:nvPr/>
        </p:nvPicPr>
        <p:blipFill>
          <a:blip r:embed="rId3"/>
          <a:stretch>
            <a:fillRect/>
          </a:stretch>
        </p:blipFill>
        <p:spPr>
          <a:xfrm>
            <a:off x="1757780" y="790112"/>
            <a:ext cx="9564950" cy="4776627"/>
          </a:xfrm>
          <a:prstGeom prst="rect">
            <a:avLst/>
          </a:prstGeom>
        </p:spPr>
      </p:pic>
      <p:sp>
        <p:nvSpPr>
          <p:cNvPr id="8" name="Rectangle 7">
            <a:extLst>
              <a:ext uri="{FF2B5EF4-FFF2-40B4-BE49-F238E27FC236}">
                <a16:creationId xmlns:a16="http://schemas.microsoft.com/office/drawing/2014/main" id="{764DF438-7CC6-4576-87B5-B688F97A0D19}"/>
              </a:ext>
            </a:extLst>
          </p:cNvPr>
          <p:cNvSpPr/>
          <p:nvPr/>
        </p:nvSpPr>
        <p:spPr>
          <a:xfrm>
            <a:off x="2350008" y="5792211"/>
            <a:ext cx="3839705" cy="369332"/>
          </a:xfrm>
          <a:prstGeom prst="rect">
            <a:avLst/>
          </a:prstGeom>
        </p:spPr>
        <p:txBody>
          <a:bodyPr wrap="none">
            <a:spAutoFit/>
          </a:bodyPr>
          <a:lstStyle/>
          <a:p>
            <a:r>
              <a:rPr lang="fr-BE" dirty="0">
                <a:solidFill>
                  <a:schemeClr val="accent6">
                    <a:lumMod val="50000"/>
                  </a:schemeClr>
                </a:solidFill>
              </a:rPr>
              <a:t>https://doi.org/10.1104/pp.19.00617</a:t>
            </a:r>
          </a:p>
        </p:txBody>
      </p:sp>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COUPLING GRANAR AND MECHA TO ESTIMATE Kr</a:t>
            </a:r>
          </a:p>
        </p:txBody>
      </p:sp>
    </p:spTree>
    <p:extLst>
      <p:ext uri="{BB962C8B-B14F-4D97-AF65-F5344CB8AC3E}">
        <p14:creationId xmlns:p14="http://schemas.microsoft.com/office/powerpoint/2010/main" val="630615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Slide Number Placeholder 4">
            <a:extLst>
              <a:ext uri="{FF2B5EF4-FFF2-40B4-BE49-F238E27FC236}">
                <a16:creationId xmlns:a16="http://schemas.microsoft.com/office/drawing/2014/main" id="{32BE5995-7940-4E0F-998F-BF4F66C2121C}"/>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19</a:t>
            </a:fld>
            <a:endParaRPr lang="de-DE" sz="1600" b="1" dirty="0">
              <a:solidFill>
                <a:srgbClr val="002060"/>
              </a:solidFill>
            </a:endParaRPr>
          </a:p>
        </p:txBody>
      </p:sp>
      <p:sp>
        <p:nvSpPr>
          <p:cNvPr id="45" name="Rectangle 3">
            <a:extLst>
              <a:ext uri="{FF2B5EF4-FFF2-40B4-BE49-F238E27FC236}">
                <a16:creationId xmlns:a16="http://schemas.microsoft.com/office/drawing/2014/main" id="{5ECE22C5-B105-4DE7-94FF-C61C70FC3522}"/>
              </a:ext>
            </a:extLst>
          </p:cNvPr>
          <p:cNvSpPr txBox="1">
            <a:spLocks noChangeArrowheads="1"/>
          </p:cNvSpPr>
          <p:nvPr/>
        </p:nvSpPr>
        <p:spPr bwMode="auto">
          <a:xfrm>
            <a:off x="1060704" y="281000"/>
            <a:ext cx="11286744" cy="518545"/>
          </a:xfrm>
          <a:prstGeom prst="rect">
            <a:avLst/>
          </a:prstGeom>
          <a:noFill/>
          <a:ln w="9525">
            <a:noFill/>
            <a:miter lim="800000"/>
            <a:headEnd/>
            <a:tailEnd/>
          </a:ln>
        </p:spPr>
        <p:txBody>
          <a:bodyPr lIns="90516" tIns="45258" rIns="90516" bIns="45258"/>
          <a:lstStyle/>
          <a:p>
            <a:pPr marL="457200" indent="-457200" algn="l" defTabSz="904875">
              <a:spcBef>
                <a:spcPct val="20000"/>
              </a:spcBef>
              <a:buSzPct val="140000"/>
              <a:defRPr/>
            </a:pPr>
            <a:r>
              <a:rPr lang="fr-FR" sz="3000" b="1" kern="0" dirty="0">
                <a:solidFill>
                  <a:srgbClr val="002060"/>
                </a:solidFill>
                <a:latin typeface="Helvetica" pitchFamily="34" charset="0"/>
              </a:rPr>
              <a:t>   </a:t>
            </a:r>
            <a:r>
              <a:rPr lang="en-GB" sz="3000" b="1" kern="0" dirty="0">
                <a:solidFill>
                  <a:srgbClr val="002060"/>
                </a:solidFill>
                <a:latin typeface="Helvetica" pitchFamily="34" charset="0"/>
              </a:rPr>
              <a:t>Add updates radial conductivities in your team’s column !</a:t>
            </a:r>
          </a:p>
        </p:txBody>
      </p:sp>
      <p:sp>
        <p:nvSpPr>
          <p:cNvPr id="46" name="Rectangle 45">
            <a:extLst>
              <a:ext uri="{FF2B5EF4-FFF2-40B4-BE49-F238E27FC236}">
                <a16:creationId xmlns:a16="http://schemas.microsoft.com/office/drawing/2014/main" id="{F3635B7B-B0F7-4460-9264-49FA6C479C62}"/>
              </a:ext>
            </a:extLst>
          </p:cNvPr>
          <p:cNvSpPr/>
          <p:nvPr/>
        </p:nvSpPr>
        <p:spPr bwMode="auto">
          <a:xfrm>
            <a:off x="3747883" y="4251996"/>
            <a:ext cx="6296627" cy="290883"/>
          </a:xfrm>
          <a:prstGeom prst="rect">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04875" rtl="0" eaLnBrk="1" fontAlgn="base" latinLnBrk="0" hangingPunct="1">
              <a:lnSpc>
                <a:spcPct val="100000"/>
              </a:lnSpc>
              <a:spcBef>
                <a:spcPct val="0"/>
              </a:spcBef>
              <a:spcAft>
                <a:spcPct val="0"/>
              </a:spcAft>
              <a:buClrTx/>
              <a:buSzTx/>
              <a:buFontTx/>
              <a:buNone/>
              <a:tabLst/>
            </a:pPr>
            <a:endParaRPr kumimoji="0" lang="fr-BE" sz="2000" b="0" i="0" u="none" strike="noStrike" cap="none" normalizeH="0" baseline="0">
              <a:ln>
                <a:noFill/>
              </a:ln>
              <a:solidFill>
                <a:schemeClr val="tx1"/>
              </a:solidFill>
              <a:effectLst/>
              <a:latin typeface="Times New Roman" pitchFamily="18" charset="0"/>
            </a:endParaRPr>
          </a:p>
        </p:txBody>
      </p:sp>
      <p:pic>
        <p:nvPicPr>
          <p:cNvPr id="2" name="Image 1">
            <a:extLst>
              <a:ext uri="{FF2B5EF4-FFF2-40B4-BE49-F238E27FC236}">
                <a16:creationId xmlns:a16="http://schemas.microsoft.com/office/drawing/2014/main" id="{51CF51E6-61A2-4740-9653-37E6ACC85CFA}"/>
              </a:ext>
            </a:extLst>
          </p:cNvPr>
          <p:cNvPicPr>
            <a:picLocks noChangeAspect="1"/>
          </p:cNvPicPr>
          <p:nvPr/>
        </p:nvPicPr>
        <p:blipFill rotWithShape="1">
          <a:blip r:embed="rId2"/>
          <a:srcRect l="11592" t="28265" r="58166" b="17925"/>
          <a:stretch/>
        </p:blipFill>
        <p:spPr>
          <a:xfrm>
            <a:off x="212945" y="2978878"/>
            <a:ext cx="3276068" cy="3278880"/>
          </a:xfrm>
          <a:prstGeom prst="rect">
            <a:avLst/>
          </a:prstGeom>
        </p:spPr>
      </p:pic>
      <p:pic>
        <p:nvPicPr>
          <p:cNvPr id="57" name="Image 56">
            <a:extLst>
              <a:ext uri="{FF2B5EF4-FFF2-40B4-BE49-F238E27FC236}">
                <a16:creationId xmlns:a16="http://schemas.microsoft.com/office/drawing/2014/main" id="{FD98FEE2-87E6-45F3-AC37-F2F96AFBF27A}"/>
              </a:ext>
            </a:extLst>
          </p:cNvPr>
          <p:cNvPicPr>
            <a:picLocks noChangeAspect="1"/>
          </p:cNvPicPr>
          <p:nvPr/>
        </p:nvPicPr>
        <p:blipFill rotWithShape="1">
          <a:blip r:embed="rId2"/>
          <a:srcRect l="42364" t="40196" r="11521" b="43767"/>
          <a:stretch/>
        </p:blipFill>
        <p:spPr>
          <a:xfrm>
            <a:off x="3489013" y="4593888"/>
            <a:ext cx="8512380" cy="1665190"/>
          </a:xfrm>
          <a:prstGeom prst="rect">
            <a:avLst/>
          </a:prstGeom>
        </p:spPr>
      </p:pic>
      <p:sp>
        <p:nvSpPr>
          <p:cNvPr id="10" name="ZoneTexte 9">
            <a:extLst>
              <a:ext uri="{FF2B5EF4-FFF2-40B4-BE49-F238E27FC236}">
                <a16:creationId xmlns:a16="http://schemas.microsoft.com/office/drawing/2014/main" id="{12C6213A-2E09-4BBD-BA6E-6C8D582B774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pic>
        <p:nvPicPr>
          <p:cNvPr id="3" name="Image 2">
            <a:extLst>
              <a:ext uri="{FF2B5EF4-FFF2-40B4-BE49-F238E27FC236}">
                <a16:creationId xmlns:a16="http://schemas.microsoft.com/office/drawing/2014/main" id="{FD3FF65E-0821-402A-AAF0-1E481A5AC616}"/>
              </a:ext>
            </a:extLst>
          </p:cNvPr>
          <p:cNvPicPr>
            <a:picLocks noChangeAspect="1"/>
          </p:cNvPicPr>
          <p:nvPr/>
        </p:nvPicPr>
        <p:blipFill rotWithShape="1">
          <a:blip r:embed="rId3"/>
          <a:srcRect l="13124" t="13867" r="13075" b="10800"/>
          <a:stretch/>
        </p:blipFill>
        <p:spPr>
          <a:xfrm>
            <a:off x="3595152" y="823122"/>
            <a:ext cx="6421926" cy="3687387"/>
          </a:xfrm>
          <a:prstGeom prst="rect">
            <a:avLst/>
          </a:prstGeom>
        </p:spPr>
      </p:pic>
    </p:spTree>
    <p:extLst>
      <p:ext uri="{BB962C8B-B14F-4D97-AF65-F5344CB8AC3E}">
        <p14:creationId xmlns:p14="http://schemas.microsoft.com/office/powerpoint/2010/main" val="8202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8684-63CB-04B5-1B08-EDB72068CF8C}"/>
              </a:ext>
            </a:extLst>
          </p:cNvPr>
          <p:cNvSpPr>
            <a:spLocks noGrp="1"/>
          </p:cNvSpPr>
          <p:nvPr>
            <p:ph type="title"/>
          </p:nvPr>
        </p:nvSpPr>
        <p:spPr/>
        <p:txBody>
          <a:bodyPr/>
          <a:lstStyle/>
          <a:p>
            <a:r>
              <a:rPr lang="en-GB" dirty="0"/>
              <a:t>Intro</a:t>
            </a:r>
            <a:endParaRPr lang="en-SE" dirty="0"/>
          </a:p>
        </p:txBody>
      </p:sp>
      <p:sp>
        <p:nvSpPr>
          <p:cNvPr id="3" name="Content Placeholder 2">
            <a:extLst>
              <a:ext uri="{FF2B5EF4-FFF2-40B4-BE49-F238E27FC236}">
                <a16:creationId xmlns:a16="http://schemas.microsoft.com/office/drawing/2014/main" id="{258D02B8-4BD5-E4A7-D23D-56FDB388BD31}"/>
              </a:ext>
            </a:extLst>
          </p:cNvPr>
          <p:cNvSpPr>
            <a:spLocks noGrp="1"/>
          </p:cNvSpPr>
          <p:nvPr>
            <p:ph idx="1"/>
          </p:nvPr>
        </p:nvSpPr>
        <p:spPr/>
        <p:txBody>
          <a:bodyPr/>
          <a:lstStyle/>
          <a:p>
            <a:r>
              <a:rPr lang="en-GB" dirty="0"/>
              <a:t>Load </a:t>
            </a:r>
          </a:p>
          <a:p>
            <a:r>
              <a:rPr lang="en-GB" dirty="0"/>
              <a:t>Modify</a:t>
            </a:r>
          </a:p>
          <a:p>
            <a:r>
              <a:rPr lang="en-GB" dirty="0"/>
              <a:t>Run</a:t>
            </a:r>
          </a:p>
          <a:p>
            <a:r>
              <a:rPr lang="en-GB" dirty="0"/>
              <a:t>Visualise</a:t>
            </a:r>
          </a:p>
          <a:p>
            <a:r>
              <a:rPr lang="en-GB" dirty="0"/>
              <a:t>Export</a:t>
            </a:r>
          </a:p>
          <a:p>
            <a:endParaRPr lang="en-SE" dirty="0"/>
          </a:p>
        </p:txBody>
      </p:sp>
      <p:pic>
        <p:nvPicPr>
          <p:cNvPr id="4" name="New picture">
            <a:extLst>
              <a:ext uri="{FF2B5EF4-FFF2-40B4-BE49-F238E27FC236}">
                <a16:creationId xmlns:a16="http://schemas.microsoft.com/office/drawing/2014/main" id="{7D0D7AD6-29EC-BCEC-BB6F-B8850D294530}"/>
              </a:ext>
            </a:extLst>
          </p:cNvPr>
          <p:cNvPicPr/>
          <p:nvPr/>
        </p:nvPicPr>
        <p:blipFill>
          <a:blip r:embed="rId2"/>
          <a:stretch>
            <a:fillRect/>
          </a:stretch>
        </p:blipFill>
        <p:spPr>
          <a:xfrm>
            <a:off x="3234811" y="1357803"/>
            <a:ext cx="8736847" cy="4414685"/>
          </a:xfrm>
          <a:prstGeom prst="rect">
            <a:avLst/>
          </a:prstGeom>
        </p:spPr>
      </p:pic>
    </p:spTree>
    <p:extLst>
      <p:ext uri="{BB962C8B-B14F-4D97-AF65-F5344CB8AC3E}">
        <p14:creationId xmlns:p14="http://schemas.microsoft.com/office/powerpoint/2010/main" val="263650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20</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7" name="Image 6">
            <a:extLst>
              <a:ext uri="{FF2B5EF4-FFF2-40B4-BE49-F238E27FC236}">
                <a16:creationId xmlns:a16="http://schemas.microsoft.com/office/drawing/2014/main" id="{256BEB43-806E-4CE9-A67D-093DB117498A}"/>
              </a:ext>
            </a:extLst>
          </p:cNvPr>
          <p:cNvPicPr>
            <a:picLocks noChangeAspect="1"/>
          </p:cNvPicPr>
          <p:nvPr/>
        </p:nvPicPr>
        <p:blipFill rotWithShape="1">
          <a:blip r:embed="rId3"/>
          <a:srcRect t="19691" r="23611" b="4788"/>
          <a:stretch/>
        </p:blipFill>
        <p:spPr>
          <a:xfrm>
            <a:off x="1439333" y="1221509"/>
            <a:ext cx="9313333" cy="5179291"/>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864764" cy="830997"/>
          </a:xfrm>
          <a:prstGeom prst="rect">
            <a:avLst/>
          </a:prstGeom>
        </p:spPr>
        <p:txBody>
          <a:bodyPr wrap="none">
            <a:spAutoFit/>
          </a:bodyPr>
          <a:lstStyle/>
          <a:p>
            <a:r>
              <a:rPr lang="en-GB" sz="2400" dirty="0">
                <a:solidFill>
                  <a:schemeClr val="accent6">
                    <a:lumMod val="75000"/>
                  </a:schemeClr>
                </a:solidFill>
              </a:rPr>
              <a:t>https://github.com/water-fluxes/day-2-organ-MECHA</a:t>
            </a:r>
            <a:endParaRPr lang="en-BE" sz="2400" dirty="0">
              <a:solidFill>
                <a:schemeClr val="accent6">
                  <a:lumMod val="75000"/>
                </a:schemeClr>
              </a:solidFill>
            </a:endParaRPr>
          </a:p>
          <a:p>
            <a:endParaRPr lang="fr-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6502400" y="6157269"/>
            <a:ext cx="2596444" cy="239889"/>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9149581" y="6023402"/>
            <a:ext cx="2946640" cy="830997"/>
          </a:xfrm>
          <a:prstGeom prst="rect">
            <a:avLst/>
          </a:prstGeom>
        </p:spPr>
        <p:txBody>
          <a:bodyPr wrap="none">
            <a:spAutoFit/>
          </a:bodyPr>
          <a:lstStyle/>
          <a:p>
            <a:r>
              <a:rPr lang="fr-FR" sz="2400" dirty="0">
                <a:solidFill>
                  <a:schemeClr val="accent6">
                    <a:lumMod val="75000"/>
                  </a:schemeClr>
                </a:solidFill>
              </a:rPr>
              <a:t>Run MECHA via Binder</a:t>
            </a:r>
            <a:endParaRPr lang="en-BE" sz="2400" dirty="0">
              <a:solidFill>
                <a:schemeClr val="accent6">
                  <a:lumMod val="75000"/>
                </a:schemeClr>
              </a:solidFill>
            </a:endParaRPr>
          </a:p>
          <a:p>
            <a:endParaRPr lang="fr-BE" sz="2400" dirty="0">
              <a:solidFill>
                <a:schemeClr val="accent6">
                  <a:lumMod val="75000"/>
                </a:schemeClr>
              </a:solidFill>
            </a:endParaRPr>
          </a:p>
        </p:txBody>
      </p:sp>
      <p:sp>
        <p:nvSpPr>
          <p:cNvPr id="14" name="ZoneTexte 13">
            <a:extLst>
              <a:ext uri="{FF2B5EF4-FFF2-40B4-BE49-F238E27FC236}">
                <a16:creationId xmlns:a16="http://schemas.microsoft.com/office/drawing/2014/main" id="{A5FED8C8-886C-44BB-A9A6-E89F975A638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5855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21</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429389" cy="461665"/>
          </a:xfrm>
          <a:prstGeom prst="rect">
            <a:avLst/>
          </a:prstGeom>
        </p:spPr>
        <p:txBody>
          <a:bodyPr wrap="non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open the </a:t>
            </a:r>
            <a:r>
              <a:rPr lang="fr-BE" sz="2400" dirty="0" err="1">
                <a:solidFill>
                  <a:schemeClr val="accent6">
                    <a:lumMod val="75000"/>
                  </a:schemeClr>
                </a:solidFill>
              </a:rPr>
              <a:t>Jupyter</a:t>
            </a:r>
            <a:r>
              <a:rPr lang="fr-BE" sz="2400" dirty="0">
                <a:solidFill>
                  <a:schemeClr val="accent6">
                    <a:lumMod val="75000"/>
                  </a:schemeClr>
                </a:solidFill>
              </a:rPr>
              <a:t> Notebook!</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3247336" y="3846688"/>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7340111" y="3734990"/>
            <a:ext cx="4363952" cy="461665"/>
          </a:xfrm>
          <a:prstGeom prst="rect">
            <a:avLst/>
          </a:prstGeom>
        </p:spPr>
        <p:txBody>
          <a:bodyPr wrap="none">
            <a:spAutoFit/>
          </a:bodyPr>
          <a:lstStyle/>
          <a:p>
            <a:r>
              <a:rPr lang="fr-FR" sz="2400" dirty="0">
                <a:solidFill>
                  <a:schemeClr val="accent6">
                    <a:lumMod val="75000"/>
                  </a:schemeClr>
                </a:solidFill>
              </a:rPr>
              <a:t>Double click on </a:t>
            </a:r>
            <a:r>
              <a:rPr lang="fr-FR" sz="2400" dirty="0" err="1">
                <a:solidFill>
                  <a:schemeClr val="accent6">
                    <a:lumMod val="75000"/>
                  </a:schemeClr>
                </a:solidFill>
              </a:rPr>
              <a:t>Run_MECHA.ipybn</a:t>
            </a:r>
            <a:endParaRPr lang="fr-BE" sz="2400" dirty="0">
              <a:solidFill>
                <a:schemeClr val="accent6">
                  <a:lumMod val="75000"/>
                </a:schemeClr>
              </a:solidFill>
            </a:endParaRPr>
          </a:p>
        </p:txBody>
      </p:sp>
      <p:sp>
        <p:nvSpPr>
          <p:cNvPr id="14" name="ZoneTexte 13">
            <a:extLst>
              <a:ext uri="{FF2B5EF4-FFF2-40B4-BE49-F238E27FC236}">
                <a16:creationId xmlns:a16="http://schemas.microsoft.com/office/drawing/2014/main" id="{FBDDE156-6FAF-41FA-89B5-93A6D8EDF1F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84501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5CFA7DC-C479-4745-AF15-2536D0B5C902}"/>
              </a:ext>
            </a:extLst>
          </p:cNvPr>
          <p:cNvPicPr>
            <a:picLocks noChangeAspect="1"/>
          </p:cNvPicPr>
          <p:nvPr/>
        </p:nvPicPr>
        <p:blipFill rotWithShape="1">
          <a:blip r:embed="rId2"/>
          <a:srcRect l="2475" t="13333" r="9218" b="32198"/>
          <a:stretch/>
        </p:blipFill>
        <p:spPr>
          <a:xfrm>
            <a:off x="813368" y="1500341"/>
            <a:ext cx="11462054" cy="3976915"/>
          </a:xfrm>
          <a:prstGeom prst="rect">
            <a:avLst/>
          </a:prstGeom>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22</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3"/>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7" y="700731"/>
            <a:ext cx="6821868" cy="461665"/>
          </a:xfrm>
          <a:prstGeom prst="rect">
            <a:avLst/>
          </a:prstGeom>
        </p:spPr>
        <p:txBody>
          <a:bodyPr wrap="none">
            <a:spAutoFit/>
          </a:bodyPr>
          <a:lstStyle/>
          <a:p>
            <a:r>
              <a:rPr lang="fr-FR" sz="2400" dirty="0">
                <a:solidFill>
                  <a:schemeClr val="accent6">
                    <a:lumMod val="75000"/>
                  </a:schemeClr>
                </a:solidFill>
              </a:rPr>
              <a:t>Once on Binder/</a:t>
            </a:r>
            <a:r>
              <a:rPr lang="fr-FR" sz="2400" dirty="0" err="1">
                <a:solidFill>
                  <a:schemeClr val="accent6">
                    <a:lumMod val="75000"/>
                  </a:schemeClr>
                </a:solidFill>
              </a:rPr>
              <a:t>Jupyter</a:t>
            </a:r>
            <a:r>
              <a:rPr lang="fr-FR" sz="2400" dirty="0">
                <a:solidFill>
                  <a:schemeClr val="accent6">
                    <a:lumMod val="75000"/>
                  </a:schemeClr>
                </a:solidFill>
              </a:rPr>
              <a:t> Notebook…</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run MECHA!</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3"/>
          <a:srcRect l="39815" t="11993" r="40001" b="79816"/>
          <a:stretch/>
        </p:blipFill>
        <p:spPr>
          <a:xfrm>
            <a:off x="2370664" y="687880"/>
            <a:ext cx="2077156" cy="4741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a:off x="6918345" y="3545023"/>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DDF488A9-3A8E-4027-BD82-A8C00FA9EBA3}"/>
              </a:ext>
            </a:extLst>
          </p:cNvPr>
          <p:cNvSpPr/>
          <p:nvPr/>
        </p:nvSpPr>
        <p:spPr>
          <a:xfrm>
            <a:off x="7907115" y="3458831"/>
            <a:ext cx="1869743" cy="400110"/>
          </a:xfrm>
          <a:prstGeom prst="rect">
            <a:avLst/>
          </a:prstGeom>
        </p:spPr>
        <p:txBody>
          <a:bodyPr wrap="none">
            <a:spAutoFit/>
          </a:bodyPr>
          <a:lstStyle/>
          <a:p>
            <a:r>
              <a:rPr lang="fr-FR" sz="2000" dirty="0">
                <a:solidFill>
                  <a:schemeClr val="accent6">
                    <a:lumMod val="75000"/>
                  </a:schemeClr>
                </a:solidFill>
              </a:rPr>
              <a:t>1. Click on a </a:t>
            </a:r>
            <a:r>
              <a:rPr lang="fr-FR" sz="2000" dirty="0" err="1">
                <a:solidFill>
                  <a:schemeClr val="accent6">
                    <a:lumMod val="75000"/>
                  </a:schemeClr>
                </a:solidFill>
              </a:rPr>
              <a:t>cell</a:t>
            </a:r>
            <a:endParaRPr lang="fr-BE" sz="2000" dirty="0">
              <a:solidFill>
                <a:schemeClr val="accent6">
                  <a:lumMod val="75000"/>
                </a:schemeClr>
              </a:solidFill>
            </a:endParaRPr>
          </a:p>
        </p:txBody>
      </p:sp>
      <p:sp>
        <p:nvSpPr>
          <p:cNvPr id="13" name="Flèche : gauche 12">
            <a:extLst>
              <a:ext uri="{FF2B5EF4-FFF2-40B4-BE49-F238E27FC236}">
                <a16:creationId xmlns:a16="http://schemas.microsoft.com/office/drawing/2014/main" id="{BB97C8CC-8F75-41B3-A15E-F31A9EE1347C}"/>
              </a:ext>
            </a:extLst>
          </p:cNvPr>
          <p:cNvSpPr/>
          <p:nvPr/>
        </p:nvSpPr>
        <p:spPr>
          <a:xfrm rot="8851877">
            <a:off x="4510190" y="2322583"/>
            <a:ext cx="1011348" cy="236548"/>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D349D7FC-AC35-4EFC-9FF6-386CFC7D6315}"/>
              </a:ext>
            </a:extLst>
          </p:cNvPr>
          <p:cNvSpPr/>
          <p:nvPr/>
        </p:nvSpPr>
        <p:spPr>
          <a:xfrm>
            <a:off x="3989065" y="2662214"/>
            <a:ext cx="1136528" cy="707886"/>
          </a:xfrm>
          <a:prstGeom prst="rect">
            <a:avLst/>
          </a:prstGeom>
        </p:spPr>
        <p:txBody>
          <a:bodyPr wrap="square">
            <a:spAutoFit/>
          </a:bodyPr>
          <a:lstStyle/>
          <a:p>
            <a:r>
              <a:rPr lang="fr-FR" sz="2000" dirty="0">
                <a:solidFill>
                  <a:schemeClr val="accent6">
                    <a:lumMod val="75000"/>
                  </a:schemeClr>
                </a:solidFill>
              </a:rPr>
              <a:t>2. Click on </a:t>
            </a:r>
            <a:r>
              <a:rPr lang="fr-FR" sz="2000" dirty="0" err="1">
                <a:solidFill>
                  <a:schemeClr val="accent6">
                    <a:lumMod val="75000"/>
                  </a:schemeClr>
                </a:solidFill>
              </a:rPr>
              <a:t>play</a:t>
            </a:r>
            <a:endParaRPr lang="fr-BE" sz="2000" dirty="0">
              <a:solidFill>
                <a:schemeClr val="accent6">
                  <a:lumMod val="75000"/>
                </a:schemeClr>
              </a:solidFill>
            </a:endParaRPr>
          </a:p>
        </p:txBody>
      </p:sp>
      <p:sp>
        <p:nvSpPr>
          <p:cNvPr id="19" name="Flèche : gauche 18">
            <a:extLst>
              <a:ext uri="{FF2B5EF4-FFF2-40B4-BE49-F238E27FC236}">
                <a16:creationId xmlns:a16="http://schemas.microsoft.com/office/drawing/2014/main" id="{ED0AA142-E550-4240-8A2D-1A9FE3E36BEF}"/>
              </a:ext>
            </a:extLst>
          </p:cNvPr>
          <p:cNvSpPr/>
          <p:nvPr/>
        </p:nvSpPr>
        <p:spPr>
          <a:xfrm>
            <a:off x="8066679" y="4760919"/>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Rectangle 19">
            <a:extLst>
              <a:ext uri="{FF2B5EF4-FFF2-40B4-BE49-F238E27FC236}">
                <a16:creationId xmlns:a16="http://schemas.microsoft.com/office/drawing/2014/main" id="{365EA986-759B-471F-B626-674A522AC15D}"/>
              </a:ext>
            </a:extLst>
          </p:cNvPr>
          <p:cNvSpPr/>
          <p:nvPr/>
        </p:nvSpPr>
        <p:spPr>
          <a:xfrm>
            <a:off x="9078027" y="4670275"/>
            <a:ext cx="2534027" cy="400110"/>
          </a:xfrm>
          <a:prstGeom prst="rect">
            <a:avLst/>
          </a:prstGeom>
        </p:spPr>
        <p:txBody>
          <a:bodyPr wrap="none">
            <a:spAutoFit/>
          </a:bodyPr>
          <a:lstStyle/>
          <a:p>
            <a:r>
              <a:rPr lang="fr-FR" sz="2000" dirty="0">
                <a:solidFill>
                  <a:schemeClr val="accent6">
                    <a:lumMod val="75000"/>
                  </a:schemeClr>
                </a:solidFill>
              </a:rPr>
              <a:t>3. </a:t>
            </a:r>
            <a:r>
              <a:rPr lang="fr-FR" sz="2000" dirty="0" err="1">
                <a:solidFill>
                  <a:schemeClr val="accent6">
                    <a:lumMod val="75000"/>
                  </a:schemeClr>
                </a:solidFill>
              </a:rPr>
              <a:t>k</a:t>
            </a:r>
            <a:r>
              <a:rPr lang="fr-FR" sz="2000" baseline="-25000" dirty="0" err="1">
                <a:solidFill>
                  <a:schemeClr val="accent6">
                    <a:lumMod val="75000"/>
                  </a:schemeClr>
                </a:solidFill>
              </a:rPr>
              <a:t>r</a:t>
            </a:r>
            <a:r>
              <a:rPr lang="fr-FR" sz="2000" dirty="0">
                <a:solidFill>
                  <a:schemeClr val="accent6">
                    <a:lumMod val="75000"/>
                  </a:schemeClr>
                </a:solidFill>
              </a:rPr>
              <a:t> for root </a:t>
            </a:r>
            <a:r>
              <a:rPr lang="fr-FR" sz="2000" dirty="0" err="1">
                <a:solidFill>
                  <a:schemeClr val="accent6">
                    <a:lumMod val="75000"/>
                  </a:schemeClr>
                </a:solidFill>
              </a:rPr>
              <a:t>with</a:t>
            </a:r>
            <a:r>
              <a:rPr lang="fr-FR" sz="2000" dirty="0">
                <a:solidFill>
                  <a:schemeClr val="accent6">
                    <a:lumMod val="75000"/>
                  </a:schemeClr>
                </a:solidFill>
              </a:rPr>
              <a:t> </a:t>
            </a:r>
            <a:r>
              <a:rPr lang="fr-FR" sz="2000" dirty="0" err="1">
                <a:solidFill>
                  <a:schemeClr val="accent6">
                    <a:lumMod val="75000"/>
                  </a:schemeClr>
                </a:solidFill>
              </a:rPr>
              <a:t>Casp</a:t>
            </a:r>
            <a:endParaRPr lang="fr-BE" sz="2000" dirty="0">
              <a:solidFill>
                <a:schemeClr val="accent6">
                  <a:lumMod val="75000"/>
                </a:schemeClr>
              </a:solidFill>
            </a:endParaRPr>
          </a:p>
        </p:txBody>
      </p:sp>
      <p:sp>
        <p:nvSpPr>
          <p:cNvPr id="21" name="Flèche : gauche 20">
            <a:extLst>
              <a:ext uri="{FF2B5EF4-FFF2-40B4-BE49-F238E27FC236}">
                <a16:creationId xmlns:a16="http://schemas.microsoft.com/office/drawing/2014/main" id="{56955907-F4FF-42D5-BE62-604DE90E37AC}"/>
              </a:ext>
            </a:extLst>
          </p:cNvPr>
          <p:cNvSpPr/>
          <p:nvPr/>
        </p:nvSpPr>
        <p:spPr>
          <a:xfrm>
            <a:off x="8066679" y="5084769"/>
            <a:ext cx="1011348" cy="23654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6DBED163-B8F5-4FCB-8E3E-8F680A1393DF}"/>
              </a:ext>
            </a:extLst>
          </p:cNvPr>
          <p:cNvSpPr/>
          <p:nvPr/>
        </p:nvSpPr>
        <p:spPr>
          <a:xfrm>
            <a:off x="9078027" y="4994125"/>
            <a:ext cx="2493952" cy="400110"/>
          </a:xfrm>
          <a:prstGeom prst="rect">
            <a:avLst/>
          </a:prstGeom>
        </p:spPr>
        <p:txBody>
          <a:bodyPr wrap="none">
            <a:spAutoFit/>
          </a:bodyPr>
          <a:lstStyle/>
          <a:p>
            <a:r>
              <a:rPr lang="fr-FR" sz="2000" dirty="0">
                <a:solidFill>
                  <a:schemeClr val="accent6">
                    <a:lumMod val="75000"/>
                  </a:schemeClr>
                </a:solidFill>
              </a:rPr>
              <a:t>4. </a:t>
            </a:r>
            <a:r>
              <a:rPr lang="fr-FR" sz="2000" dirty="0" err="1">
                <a:solidFill>
                  <a:schemeClr val="accent6">
                    <a:lumMod val="75000"/>
                  </a:schemeClr>
                </a:solidFill>
              </a:rPr>
              <a:t>k</a:t>
            </a:r>
            <a:r>
              <a:rPr lang="fr-FR" sz="2000" baseline="-25000" dirty="0" err="1">
                <a:solidFill>
                  <a:schemeClr val="accent6">
                    <a:lumMod val="75000"/>
                  </a:schemeClr>
                </a:solidFill>
              </a:rPr>
              <a:t>r</a:t>
            </a:r>
            <a:r>
              <a:rPr lang="fr-FR" sz="2000" dirty="0">
                <a:solidFill>
                  <a:schemeClr val="accent6">
                    <a:lumMod val="75000"/>
                  </a:schemeClr>
                </a:solidFill>
              </a:rPr>
              <a:t> for </a:t>
            </a:r>
            <a:r>
              <a:rPr lang="fr-FR" sz="2000" dirty="0" err="1">
                <a:solidFill>
                  <a:schemeClr val="accent6">
                    <a:lumMod val="75000"/>
                  </a:schemeClr>
                </a:solidFill>
              </a:rPr>
              <a:t>suberised</a:t>
            </a:r>
            <a:r>
              <a:rPr lang="fr-FR" sz="2000" dirty="0">
                <a:solidFill>
                  <a:schemeClr val="accent6">
                    <a:lumMod val="75000"/>
                  </a:schemeClr>
                </a:solidFill>
              </a:rPr>
              <a:t> root</a:t>
            </a:r>
            <a:endParaRPr lang="fr-BE" sz="2000" dirty="0">
              <a:solidFill>
                <a:schemeClr val="accent6">
                  <a:lumMod val="75000"/>
                </a:schemeClr>
              </a:solidFill>
            </a:endParaRPr>
          </a:p>
        </p:txBody>
      </p:sp>
      <p:sp>
        <p:nvSpPr>
          <p:cNvPr id="7" name="Rectangle : coins arrondis 6">
            <a:extLst>
              <a:ext uri="{FF2B5EF4-FFF2-40B4-BE49-F238E27FC236}">
                <a16:creationId xmlns:a16="http://schemas.microsoft.com/office/drawing/2014/main" id="{99560117-BBBA-474D-AD96-434966CA1FEE}"/>
              </a:ext>
            </a:extLst>
          </p:cNvPr>
          <p:cNvSpPr/>
          <p:nvPr/>
        </p:nvSpPr>
        <p:spPr>
          <a:xfrm>
            <a:off x="5843016" y="4679419"/>
            <a:ext cx="1682496" cy="13847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BE"/>
          </a:p>
        </p:txBody>
      </p:sp>
      <p:sp>
        <p:nvSpPr>
          <p:cNvPr id="23" name="Rectangle : coins arrondis 22">
            <a:extLst>
              <a:ext uri="{FF2B5EF4-FFF2-40B4-BE49-F238E27FC236}">
                <a16:creationId xmlns:a16="http://schemas.microsoft.com/office/drawing/2014/main" id="{6DBCC105-712B-4B3F-B1C9-63495A37B0C7}"/>
              </a:ext>
            </a:extLst>
          </p:cNvPr>
          <p:cNvSpPr/>
          <p:nvPr/>
        </p:nvSpPr>
        <p:spPr>
          <a:xfrm>
            <a:off x="5833478" y="4973729"/>
            <a:ext cx="1682496" cy="13847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BE"/>
          </a:p>
        </p:txBody>
      </p:sp>
      <p:sp>
        <p:nvSpPr>
          <p:cNvPr id="24" name="ZoneTexte 23">
            <a:extLst>
              <a:ext uri="{FF2B5EF4-FFF2-40B4-BE49-F238E27FC236}">
                <a16:creationId xmlns:a16="http://schemas.microsoft.com/office/drawing/2014/main" id="{20926178-9C1D-43AD-A1B7-2E78C0C8D7B9}"/>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4160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animBg="1"/>
      <p:bldP spid="14" grpId="0"/>
      <p:bldP spid="19" grpId="0" animBg="1"/>
      <p:bldP spid="20" grpId="0"/>
      <p:bldP spid="21" grpId="0" animBg="1"/>
      <p:bldP spid="22" grpId="0"/>
      <p:bldP spid="7"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23</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sp>
        <p:nvSpPr>
          <p:cNvPr id="9" name="Rectangle 8">
            <a:extLst>
              <a:ext uri="{FF2B5EF4-FFF2-40B4-BE49-F238E27FC236}">
                <a16:creationId xmlns:a16="http://schemas.microsoft.com/office/drawing/2014/main" id="{86858721-03E7-4593-8EF7-1B2EA6A524CE}"/>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5331214" y="1762408"/>
            <a:ext cx="6613136" cy="461665"/>
          </a:xfrm>
          <a:prstGeom prst="rect">
            <a:avLst/>
          </a:prstGeom>
        </p:spPr>
        <p:txBody>
          <a:bodyPr wrap="square">
            <a:spAutoFit/>
          </a:bodyPr>
          <a:lstStyle/>
          <a:p>
            <a:r>
              <a:rPr lang="fr-FR" sz="2400" dirty="0">
                <a:solidFill>
                  <a:schemeClr val="accent6">
                    <a:lumMod val="75000"/>
                  </a:schemeClr>
                </a:solidFill>
              </a:rPr>
              <a:t>Double click on folders MECHA/ </a:t>
            </a:r>
            <a:r>
              <a:rPr lang="fr-FR" sz="2400" dirty="0" err="1">
                <a:solidFill>
                  <a:schemeClr val="accent6">
                    <a:lumMod val="75000"/>
                  </a:schemeClr>
                </a:solidFill>
              </a:rPr>
              <a:t>then</a:t>
            </a:r>
            <a:r>
              <a:rPr lang="fr-FR" sz="2400" dirty="0">
                <a:solidFill>
                  <a:schemeClr val="accent6">
                    <a:lumMod val="75000"/>
                  </a:schemeClr>
                </a:solidFill>
              </a:rPr>
              <a:t> </a:t>
            </a:r>
            <a:r>
              <a:rPr lang="fr-FR" sz="2400" dirty="0" err="1">
                <a:solidFill>
                  <a:schemeClr val="accent6">
                    <a:lumMod val="75000"/>
                  </a:schemeClr>
                </a:solidFill>
              </a:rPr>
              <a:t>cellsetdata</a:t>
            </a:r>
            <a:r>
              <a:rPr lang="fr-FR" sz="2400" dirty="0">
                <a:solidFill>
                  <a:schemeClr val="accent6">
                    <a:lumMod val="75000"/>
                  </a:schemeClr>
                </a:solidFill>
              </a:rPr>
              <a:t>/</a:t>
            </a:r>
            <a:endParaRPr lang="fr-BE" sz="2400" dirty="0">
              <a:solidFill>
                <a:schemeClr val="accent6">
                  <a:lumMod val="75000"/>
                </a:schemeClr>
              </a:solidFill>
            </a:endParaRPr>
          </a:p>
        </p:txBody>
      </p:sp>
      <p:pic>
        <p:nvPicPr>
          <p:cNvPr id="3" name="Image 2">
            <a:extLst>
              <a:ext uri="{FF2B5EF4-FFF2-40B4-BE49-F238E27FC236}">
                <a16:creationId xmlns:a16="http://schemas.microsoft.com/office/drawing/2014/main" id="{443B9645-EC2B-42AD-9914-7D631F730EC5}"/>
              </a:ext>
            </a:extLst>
          </p:cNvPr>
          <p:cNvPicPr>
            <a:picLocks noChangeAspect="1"/>
          </p:cNvPicPr>
          <p:nvPr/>
        </p:nvPicPr>
        <p:blipFill rotWithShape="1">
          <a:blip r:embed="rId4"/>
          <a:srcRect l="1942" t="17921" r="74936" b="35200"/>
          <a:stretch/>
        </p:blipFill>
        <p:spPr>
          <a:xfrm>
            <a:off x="537214" y="1254705"/>
            <a:ext cx="2758442" cy="3145845"/>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1111055">
            <a:off x="1218513" y="217908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0726A5DE-DC24-41A1-ACAA-582CD9930C0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152043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24</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6034094" y="1660435"/>
            <a:ext cx="6613136" cy="830997"/>
          </a:xfrm>
          <a:prstGeom prst="rect">
            <a:avLst/>
          </a:prstGeom>
        </p:spPr>
        <p:txBody>
          <a:bodyPr wrap="square">
            <a:spAutoFit/>
          </a:bodyPr>
          <a:lstStyle/>
          <a:p>
            <a:r>
              <a:rPr lang="fr-FR" sz="2400" dirty="0">
                <a:solidFill>
                  <a:schemeClr val="accent6">
                    <a:lumMod val="75000"/>
                  </a:schemeClr>
                </a:solidFill>
              </a:rPr>
              <a:t>Drag and drop </a:t>
            </a:r>
            <a:r>
              <a:rPr lang="fr-FR" sz="2400" dirty="0" err="1">
                <a:solidFill>
                  <a:schemeClr val="accent6">
                    <a:lumMod val="75000"/>
                  </a:schemeClr>
                </a:solidFill>
              </a:rPr>
              <a:t>your</a:t>
            </a:r>
            <a:r>
              <a:rPr lang="fr-FR" sz="2400" dirty="0">
                <a:solidFill>
                  <a:schemeClr val="accent6">
                    <a:lumMod val="75000"/>
                  </a:schemeClr>
                </a:solidFill>
              </a:rPr>
              <a:t> root </a:t>
            </a:r>
            <a:r>
              <a:rPr lang="fr-FR" sz="2400" dirty="0" err="1">
                <a:solidFill>
                  <a:schemeClr val="accent6">
                    <a:lumMod val="75000"/>
                  </a:schemeClr>
                </a:solidFill>
              </a:rPr>
              <a:t>anatomy</a:t>
            </a:r>
            <a:r>
              <a:rPr lang="fr-FR" sz="2400" dirty="0">
                <a:solidFill>
                  <a:schemeClr val="accent6">
                    <a:lumMod val="75000"/>
                  </a:schemeClr>
                </a:solidFill>
              </a:rPr>
              <a:t> </a:t>
            </a:r>
            <a:r>
              <a:rPr lang="fr-FR" sz="2400" dirty="0" err="1">
                <a:solidFill>
                  <a:schemeClr val="accent6">
                    <a:lumMod val="75000"/>
                  </a:schemeClr>
                </a:solidFill>
              </a:rPr>
              <a:t>from</a:t>
            </a:r>
            <a:r>
              <a:rPr lang="fr-FR" sz="2400" dirty="0">
                <a:solidFill>
                  <a:schemeClr val="accent6">
                    <a:lumMod val="75000"/>
                  </a:schemeClr>
                </a:solidFill>
              </a:rPr>
              <a:t> GRANAR</a:t>
            </a:r>
          </a:p>
          <a:p>
            <a:r>
              <a:rPr lang="fr-FR" sz="2400" dirty="0">
                <a:solidFill>
                  <a:schemeClr val="accent6">
                    <a:lumMod val="75000"/>
                  </a:schemeClr>
                </a:solidFill>
              </a:rPr>
              <a:t>				  </a:t>
            </a:r>
            <a:r>
              <a:rPr lang="fr-FR" sz="2400" dirty="0" err="1">
                <a:solidFill>
                  <a:schemeClr val="accent6">
                    <a:lumMod val="75000"/>
                  </a:schemeClr>
                </a:solidFill>
              </a:rPr>
              <a:t>Think</a:t>
            </a:r>
            <a:r>
              <a:rPr lang="fr-FR" sz="2400" dirty="0">
                <a:solidFill>
                  <a:schemeClr val="accent6">
                    <a:lumMod val="75000"/>
                  </a:schemeClr>
                </a:solidFill>
              </a:rPr>
              <a:t> of </a:t>
            </a:r>
            <a:r>
              <a:rPr lang="fr-FR" sz="2400" dirty="0" err="1">
                <a:solidFill>
                  <a:schemeClr val="accent6">
                    <a:lumMod val="75000"/>
                  </a:schemeClr>
                </a:solidFill>
              </a:rPr>
              <a:t>adjusting</a:t>
            </a:r>
            <a:r>
              <a:rPr lang="fr-FR" sz="2400" dirty="0">
                <a:solidFill>
                  <a:schemeClr val="accent6">
                    <a:lumMod val="75000"/>
                  </a:schemeClr>
                </a:solidFill>
              </a:rPr>
              <a:t> the file </a:t>
            </a:r>
            <a:r>
              <a:rPr lang="fr-FR" sz="2400" dirty="0" err="1">
                <a:solidFill>
                  <a:schemeClr val="accent6">
                    <a:lumMod val="75000"/>
                  </a:schemeClr>
                </a:solidFill>
              </a:rPr>
              <a:t>name</a:t>
            </a:r>
            <a:r>
              <a:rPr lang="fr-FR" sz="2400" dirty="0">
                <a:solidFill>
                  <a:schemeClr val="accent6">
                    <a:lumMod val="75000"/>
                  </a:schemeClr>
                </a:solidFill>
              </a:rPr>
              <a:t> !</a:t>
            </a:r>
            <a:endParaRPr lang="fr-BE" sz="2400" dirty="0">
              <a:solidFill>
                <a:schemeClr val="accent6">
                  <a:lumMod val="75000"/>
                </a:schemeClr>
              </a:solidFill>
            </a:endParaRPr>
          </a:p>
        </p:txBody>
      </p:sp>
      <p:pic>
        <p:nvPicPr>
          <p:cNvPr id="3" name="Image 2">
            <a:extLst>
              <a:ext uri="{FF2B5EF4-FFF2-40B4-BE49-F238E27FC236}">
                <a16:creationId xmlns:a16="http://schemas.microsoft.com/office/drawing/2014/main" id="{443B9645-EC2B-42AD-9914-7D631F730EC5}"/>
              </a:ext>
            </a:extLst>
          </p:cNvPr>
          <p:cNvPicPr>
            <a:picLocks noChangeAspect="1"/>
          </p:cNvPicPr>
          <p:nvPr/>
        </p:nvPicPr>
        <p:blipFill rotWithShape="1">
          <a:blip r:embed="rId4"/>
          <a:srcRect l="1942" t="17921" r="74936" b="35200"/>
          <a:stretch/>
        </p:blipFill>
        <p:spPr>
          <a:xfrm>
            <a:off x="537214" y="1254705"/>
            <a:ext cx="2758442" cy="3145845"/>
          </a:xfrm>
          <a:prstGeom prst="rect">
            <a:avLst/>
          </a:prstGeom>
        </p:spPr>
      </p:pic>
      <p:pic>
        <p:nvPicPr>
          <p:cNvPr id="7" name="Image 6">
            <a:extLst>
              <a:ext uri="{FF2B5EF4-FFF2-40B4-BE49-F238E27FC236}">
                <a16:creationId xmlns:a16="http://schemas.microsoft.com/office/drawing/2014/main" id="{B447564F-00CE-4B80-8ED1-04AB3DBED9BB}"/>
              </a:ext>
            </a:extLst>
          </p:cNvPr>
          <p:cNvPicPr>
            <a:picLocks noChangeAspect="1"/>
          </p:cNvPicPr>
          <p:nvPr/>
        </p:nvPicPr>
        <p:blipFill rotWithShape="1">
          <a:blip r:embed="rId5"/>
          <a:srcRect l="2031" t="18296" r="75344" b="32147"/>
          <a:stretch/>
        </p:blipFill>
        <p:spPr>
          <a:xfrm>
            <a:off x="492170" y="1308896"/>
            <a:ext cx="2758442" cy="339853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1111055">
            <a:off x="1943379" y="205115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sp>
        <p:nvSpPr>
          <p:cNvPr id="14" name="ZoneTexte 13">
            <a:extLst>
              <a:ext uri="{FF2B5EF4-FFF2-40B4-BE49-F238E27FC236}">
                <a16:creationId xmlns:a16="http://schemas.microsoft.com/office/drawing/2014/main" id="{C8DA0E78-E79A-4C2F-97FC-5FAEDE72B226}"/>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399543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25</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2"/>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2"/>
          <a:srcRect l="39815" t="11993" r="40001" b="79816"/>
          <a:stretch/>
        </p:blipFill>
        <p:spPr>
          <a:xfrm>
            <a:off x="2370664" y="687880"/>
            <a:ext cx="2077156" cy="474133"/>
          </a:xfrm>
          <a:prstGeom prst="rect">
            <a:avLst/>
          </a:prstGeom>
        </p:spPr>
      </p:pic>
      <p:pic>
        <p:nvPicPr>
          <p:cNvPr id="2" name="Image 1">
            <a:extLst>
              <a:ext uri="{FF2B5EF4-FFF2-40B4-BE49-F238E27FC236}">
                <a16:creationId xmlns:a16="http://schemas.microsoft.com/office/drawing/2014/main" id="{DAE4A2D5-9C03-4278-B40B-361435726245}"/>
              </a:ext>
            </a:extLst>
          </p:cNvPr>
          <p:cNvPicPr>
            <a:picLocks noChangeAspect="1"/>
          </p:cNvPicPr>
          <p:nvPr/>
        </p:nvPicPr>
        <p:blipFill rotWithShape="1">
          <a:blip r:embed="rId3"/>
          <a:srcRect l="2500" t="16944" r="9218" b="11382"/>
          <a:stretch/>
        </p:blipFill>
        <p:spPr>
          <a:xfrm>
            <a:off x="1307360" y="1254705"/>
            <a:ext cx="10763250" cy="4915415"/>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6021340" y="1554233"/>
            <a:ext cx="6613136" cy="461665"/>
          </a:xfrm>
          <a:prstGeom prst="rect">
            <a:avLst/>
          </a:prstGeom>
        </p:spPr>
        <p:txBody>
          <a:bodyPr wrap="square">
            <a:spAutoFit/>
          </a:bodyPr>
          <a:lstStyle/>
          <a:p>
            <a:r>
              <a:rPr lang="fr-FR" sz="2400" dirty="0">
                <a:solidFill>
                  <a:schemeClr val="accent6">
                    <a:lumMod val="75000"/>
                  </a:schemeClr>
                </a:solidFill>
              </a:rPr>
              <a:t>Go to the folder MECHA/</a:t>
            </a:r>
            <a:r>
              <a:rPr lang="fr-FR" sz="2400" dirty="0" err="1">
                <a:solidFill>
                  <a:schemeClr val="accent6">
                    <a:lumMod val="75000"/>
                  </a:schemeClr>
                </a:solidFill>
              </a:rPr>
              <a:t>Projects</a:t>
            </a:r>
            <a:r>
              <a:rPr lang="fr-FR" sz="2400" dirty="0">
                <a:solidFill>
                  <a:schemeClr val="accent6">
                    <a:lumMod val="75000"/>
                  </a:schemeClr>
                </a:solidFill>
              </a:rPr>
              <a:t>/</a:t>
            </a:r>
            <a:r>
              <a:rPr lang="fr-FR" sz="2400" dirty="0" err="1">
                <a:solidFill>
                  <a:schemeClr val="accent6">
                    <a:lumMod val="75000"/>
                  </a:schemeClr>
                </a:solidFill>
              </a:rPr>
              <a:t>granar</a:t>
            </a:r>
            <a:r>
              <a:rPr lang="fr-FR" sz="2400" dirty="0">
                <a:solidFill>
                  <a:schemeClr val="accent6">
                    <a:lumMod val="75000"/>
                  </a:schemeClr>
                </a:solidFill>
              </a:rPr>
              <a:t>/in/</a:t>
            </a:r>
            <a:endParaRPr lang="fr-BE" sz="2400" dirty="0">
              <a:solidFill>
                <a:schemeClr val="accent6">
                  <a:lumMod val="75000"/>
                </a:schemeClr>
              </a:solidFill>
            </a:endParaRPr>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pic>
        <p:nvPicPr>
          <p:cNvPr id="9" name="Image 8">
            <a:extLst>
              <a:ext uri="{FF2B5EF4-FFF2-40B4-BE49-F238E27FC236}">
                <a16:creationId xmlns:a16="http://schemas.microsoft.com/office/drawing/2014/main" id="{8605DA21-5001-4259-B297-5BCBABB12BFF}"/>
              </a:ext>
            </a:extLst>
          </p:cNvPr>
          <p:cNvPicPr>
            <a:picLocks noChangeAspect="1"/>
          </p:cNvPicPr>
          <p:nvPr/>
        </p:nvPicPr>
        <p:blipFill rotWithShape="1">
          <a:blip r:embed="rId4"/>
          <a:srcRect l="2441" t="16944" r="81484" b="30695"/>
          <a:stretch/>
        </p:blipFill>
        <p:spPr>
          <a:xfrm>
            <a:off x="1307360" y="1254322"/>
            <a:ext cx="1959715" cy="3590963"/>
          </a:xfrm>
          <a:prstGeom prst="rect">
            <a:avLst/>
          </a:prstGeom>
        </p:spPr>
      </p:pic>
      <p:sp>
        <p:nvSpPr>
          <p:cNvPr id="8" name="Flèche : gauche 7">
            <a:extLst>
              <a:ext uri="{FF2B5EF4-FFF2-40B4-BE49-F238E27FC236}">
                <a16:creationId xmlns:a16="http://schemas.microsoft.com/office/drawing/2014/main" id="{29CADB16-ABDC-4B9E-A5F3-D3F9C9057704}"/>
              </a:ext>
            </a:extLst>
          </p:cNvPr>
          <p:cNvSpPr/>
          <p:nvPr/>
        </p:nvSpPr>
        <p:spPr>
          <a:xfrm rot="20911276">
            <a:off x="1943379" y="2051157"/>
            <a:ext cx="4092775" cy="262467"/>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ZoneTexte 14">
            <a:extLst>
              <a:ext uri="{FF2B5EF4-FFF2-40B4-BE49-F238E27FC236}">
                <a16:creationId xmlns:a16="http://schemas.microsoft.com/office/drawing/2014/main" id="{C3923890-545F-42D7-9474-2162A464B219}"/>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2868745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10736E9-B329-45D8-9132-AB8535E3AE75}"/>
              </a:ext>
            </a:extLst>
          </p:cNvPr>
          <p:cNvPicPr>
            <a:picLocks noChangeAspect="1"/>
          </p:cNvPicPr>
          <p:nvPr/>
        </p:nvPicPr>
        <p:blipFill rotWithShape="1">
          <a:blip r:embed="rId2"/>
          <a:srcRect l="2344" t="16944" r="23047" b="8751"/>
          <a:stretch/>
        </p:blipFill>
        <p:spPr>
          <a:xfrm>
            <a:off x="1276349" y="1247737"/>
            <a:ext cx="9096375" cy="5095913"/>
          </a:xfrm>
          <a:prstGeom prst="rect">
            <a:avLst/>
          </a:prstGeom>
        </p:spPr>
      </p:pic>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26</a:t>
            </a:fld>
            <a:endParaRPr lang="de-DE" sz="1600" b="1" dirty="0">
              <a:solidFill>
                <a:srgbClr val="002060"/>
              </a:solidFill>
            </a:endParaRPr>
          </a:p>
        </p:txBody>
      </p:sp>
      <p:pic>
        <p:nvPicPr>
          <p:cNvPr id="10" name="Image 9">
            <a:extLst>
              <a:ext uri="{FF2B5EF4-FFF2-40B4-BE49-F238E27FC236}">
                <a16:creationId xmlns:a16="http://schemas.microsoft.com/office/drawing/2014/main" id="{BC9C2005-4F7A-472E-A0FF-BEA78888D282}"/>
              </a:ext>
            </a:extLst>
          </p:cNvPr>
          <p:cNvPicPr>
            <a:picLocks noChangeAspect="1"/>
          </p:cNvPicPr>
          <p:nvPr/>
        </p:nvPicPr>
        <p:blipFill rotWithShape="1">
          <a:blip r:embed="rId3"/>
          <a:srcRect l="13012" b="88418"/>
          <a:stretch/>
        </p:blipFill>
        <p:spPr>
          <a:xfrm>
            <a:off x="1514475" y="1"/>
            <a:ext cx="8952127" cy="670428"/>
          </a:xfrm>
          <a:prstGeom prst="rect">
            <a:avLst/>
          </a:prstGeom>
        </p:spPr>
      </p:pic>
      <p:pic>
        <p:nvPicPr>
          <p:cNvPr id="11" name="Image 10">
            <a:extLst>
              <a:ext uri="{FF2B5EF4-FFF2-40B4-BE49-F238E27FC236}">
                <a16:creationId xmlns:a16="http://schemas.microsoft.com/office/drawing/2014/main" id="{03261C67-E2CB-47C9-8825-3ECB17CE59BC}"/>
              </a:ext>
            </a:extLst>
          </p:cNvPr>
          <p:cNvPicPr>
            <a:picLocks noChangeAspect="1"/>
          </p:cNvPicPr>
          <p:nvPr/>
        </p:nvPicPr>
        <p:blipFill rotWithShape="1">
          <a:blip r:embed="rId3"/>
          <a:srcRect l="39815" t="11993" r="40001" b="79816"/>
          <a:stretch/>
        </p:blipFill>
        <p:spPr>
          <a:xfrm>
            <a:off x="2370664" y="687880"/>
            <a:ext cx="2077156" cy="474133"/>
          </a:xfrm>
          <a:prstGeom prst="rect">
            <a:avLst/>
          </a:prstGeom>
        </p:spPr>
      </p:pic>
      <p:sp>
        <p:nvSpPr>
          <p:cNvPr id="12" name="Rectangle 11">
            <a:extLst>
              <a:ext uri="{FF2B5EF4-FFF2-40B4-BE49-F238E27FC236}">
                <a16:creationId xmlns:a16="http://schemas.microsoft.com/office/drawing/2014/main" id="{DDF488A9-3A8E-4027-BD82-A8C00FA9EBA3}"/>
              </a:ext>
            </a:extLst>
          </p:cNvPr>
          <p:cNvSpPr/>
          <p:nvPr/>
        </p:nvSpPr>
        <p:spPr>
          <a:xfrm>
            <a:off x="271905" y="3620640"/>
            <a:ext cx="3295398" cy="707886"/>
          </a:xfrm>
          <a:prstGeom prst="rect">
            <a:avLst/>
          </a:prstGeom>
        </p:spPr>
        <p:txBody>
          <a:bodyPr wrap="square">
            <a:spAutoFit/>
          </a:bodyPr>
          <a:lstStyle/>
          <a:p>
            <a:r>
              <a:rPr lang="fr-FR" sz="2000" dirty="0">
                <a:solidFill>
                  <a:schemeClr val="accent6">
                    <a:lumMod val="75000"/>
                  </a:schemeClr>
                </a:solidFill>
              </a:rPr>
              <a:t>1. Open the file ‘Maize_geometry_aer.xml’</a:t>
            </a:r>
            <a:endParaRPr lang="fr-BE" sz="2000" dirty="0">
              <a:solidFill>
                <a:schemeClr val="accent6">
                  <a:lumMod val="75000"/>
                </a:schemeClr>
              </a:solidFill>
            </a:endParaRPr>
          </a:p>
        </p:txBody>
      </p:sp>
      <p:sp>
        <p:nvSpPr>
          <p:cNvPr id="13" name="Rectangle 12">
            <a:extLst>
              <a:ext uri="{FF2B5EF4-FFF2-40B4-BE49-F238E27FC236}">
                <a16:creationId xmlns:a16="http://schemas.microsoft.com/office/drawing/2014/main" id="{84A4B6C1-E213-47D7-B681-1A1372BA1C49}"/>
              </a:ext>
            </a:extLst>
          </p:cNvPr>
          <p:cNvSpPr/>
          <p:nvPr/>
        </p:nvSpPr>
        <p:spPr>
          <a:xfrm>
            <a:off x="4962536" y="700731"/>
            <a:ext cx="6981813" cy="461665"/>
          </a:xfrm>
          <a:prstGeom prst="rect">
            <a:avLst/>
          </a:prstGeom>
        </p:spPr>
        <p:txBody>
          <a:bodyPr wrap="square">
            <a:spAutoFit/>
          </a:bodyPr>
          <a:lstStyle/>
          <a:p>
            <a:r>
              <a:rPr lang="fr-FR" sz="2400" dirty="0">
                <a:solidFill>
                  <a:schemeClr val="accent6">
                    <a:lumMod val="75000"/>
                  </a:schemeClr>
                </a:solidFill>
              </a:rPr>
              <a:t>Once on Binder…</a:t>
            </a:r>
            <a:r>
              <a:rPr lang="fr-BE" sz="2400" dirty="0">
                <a:solidFill>
                  <a:schemeClr val="accent6">
                    <a:lumMod val="75000"/>
                  </a:schemeClr>
                </a:solidFill>
              </a:rPr>
              <a:t> </a:t>
            </a:r>
            <a:r>
              <a:rPr lang="fr-BE" sz="2400" dirty="0" err="1">
                <a:solidFill>
                  <a:schemeClr val="accent6">
                    <a:lumMod val="75000"/>
                  </a:schemeClr>
                </a:solidFill>
              </a:rPr>
              <a:t>let’s</a:t>
            </a:r>
            <a:r>
              <a:rPr lang="fr-BE" sz="2400" dirty="0">
                <a:solidFill>
                  <a:schemeClr val="accent6">
                    <a:lumMod val="75000"/>
                  </a:schemeClr>
                </a:solidFill>
              </a:rPr>
              <a:t> update the root </a:t>
            </a:r>
            <a:r>
              <a:rPr lang="fr-BE" sz="2400" dirty="0" err="1">
                <a:solidFill>
                  <a:schemeClr val="accent6">
                    <a:lumMod val="75000"/>
                  </a:schemeClr>
                </a:solidFill>
              </a:rPr>
              <a:t>anatomy</a:t>
            </a:r>
            <a:r>
              <a:rPr lang="fr-BE" sz="2400" dirty="0">
                <a:solidFill>
                  <a:schemeClr val="accent6">
                    <a:lumMod val="75000"/>
                  </a:schemeClr>
                </a:solidFill>
              </a:rPr>
              <a:t>!</a:t>
            </a:r>
            <a:endParaRPr lang="en-BE" sz="2400" dirty="0">
              <a:solidFill>
                <a:schemeClr val="accent6">
                  <a:lumMod val="75000"/>
                </a:schemeClr>
              </a:solidFill>
            </a:endParaRPr>
          </a:p>
        </p:txBody>
      </p:sp>
      <p:sp>
        <p:nvSpPr>
          <p:cNvPr id="8" name="Flèche : gauche 7">
            <a:extLst>
              <a:ext uri="{FF2B5EF4-FFF2-40B4-BE49-F238E27FC236}">
                <a16:creationId xmlns:a16="http://schemas.microsoft.com/office/drawing/2014/main" id="{29CADB16-ABDC-4B9E-A5F3-D3F9C9057704}"/>
              </a:ext>
            </a:extLst>
          </p:cNvPr>
          <p:cNvSpPr/>
          <p:nvPr/>
        </p:nvSpPr>
        <p:spPr>
          <a:xfrm rot="5400000">
            <a:off x="1386509" y="3228993"/>
            <a:ext cx="611105" cy="254426"/>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Flèche : gauche 13">
            <a:extLst>
              <a:ext uri="{FF2B5EF4-FFF2-40B4-BE49-F238E27FC236}">
                <a16:creationId xmlns:a16="http://schemas.microsoft.com/office/drawing/2014/main" id="{751E86E3-2A12-41D1-A4EC-4A8731A28E94}"/>
              </a:ext>
            </a:extLst>
          </p:cNvPr>
          <p:cNvSpPr/>
          <p:nvPr/>
        </p:nvSpPr>
        <p:spPr>
          <a:xfrm>
            <a:off x="6001029" y="2449894"/>
            <a:ext cx="1550129" cy="264731"/>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10D5ACE3-6CFD-45A5-9814-83BCFA4286D2}"/>
              </a:ext>
            </a:extLst>
          </p:cNvPr>
          <p:cNvSpPr/>
          <p:nvPr/>
        </p:nvSpPr>
        <p:spPr>
          <a:xfrm>
            <a:off x="7551159" y="2120673"/>
            <a:ext cx="4762761" cy="1569660"/>
          </a:xfrm>
          <a:prstGeom prst="rect">
            <a:avLst/>
          </a:prstGeom>
        </p:spPr>
        <p:txBody>
          <a:bodyPr wrap="square">
            <a:spAutoFit/>
          </a:bodyPr>
          <a:lstStyle/>
          <a:p>
            <a:r>
              <a:rPr lang="fr-FR" sz="2400" dirty="0">
                <a:solidFill>
                  <a:schemeClr val="accent6">
                    <a:lumMod val="75000"/>
                  </a:schemeClr>
                </a:solidFill>
              </a:rPr>
              <a:t>2. Update the </a:t>
            </a:r>
            <a:r>
              <a:rPr lang="fr-FR" sz="2400" dirty="0" err="1">
                <a:solidFill>
                  <a:schemeClr val="accent6">
                    <a:lumMod val="75000"/>
                  </a:schemeClr>
                </a:solidFill>
              </a:rPr>
              <a:t>name</a:t>
            </a:r>
            <a:r>
              <a:rPr lang="fr-FR" sz="2400" dirty="0">
                <a:solidFill>
                  <a:schemeClr val="accent6">
                    <a:lumMod val="75000"/>
                  </a:schemeClr>
                </a:solidFill>
              </a:rPr>
              <a:t> of the </a:t>
            </a:r>
            <a:r>
              <a:rPr lang="fr-FR" sz="2400" dirty="0" err="1">
                <a:solidFill>
                  <a:schemeClr val="accent6">
                    <a:lumMod val="75000"/>
                  </a:schemeClr>
                </a:solidFill>
              </a:rPr>
              <a:t>dragged</a:t>
            </a:r>
            <a:r>
              <a:rPr lang="fr-FR" sz="2400" dirty="0">
                <a:solidFill>
                  <a:schemeClr val="accent6">
                    <a:lumMod val="75000"/>
                  </a:schemeClr>
                </a:solidFill>
              </a:rPr>
              <a:t> GRANAR output, </a:t>
            </a:r>
            <a:r>
              <a:rPr lang="fr-FR" sz="2400" dirty="0" err="1">
                <a:solidFill>
                  <a:schemeClr val="accent6">
                    <a:lumMod val="75000"/>
                  </a:schemeClr>
                </a:solidFill>
              </a:rPr>
              <a:t>so</a:t>
            </a:r>
            <a:r>
              <a:rPr lang="fr-FR" sz="2400" dirty="0">
                <a:solidFill>
                  <a:schemeClr val="accent6">
                    <a:lumMod val="75000"/>
                  </a:schemeClr>
                </a:solidFill>
              </a:rPr>
              <a:t> </a:t>
            </a:r>
            <a:r>
              <a:rPr lang="fr-FR" sz="2400" dirty="0" err="1">
                <a:solidFill>
                  <a:schemeClr val="accent6">
                    <a:lumMod val="75000"/>
                  </a:schemeClr>
                </a:solidFill>
              </a:rPr>
              <a:t>it</a:t>
            </a:r>
            <a:r>
              <a:rPr lang="fr-FR" sz="2400" dirty="0">
                <a:solidFill>
                  <a:schemeClr val="accent6">
                    <a:lumMod val="75000"/>
                  </a:schemeClr>
                </a:solidFill>
              </a:rPr>
              <a:t> corresponds to </a:t>
            </a:r>
            <a:r>
              <a:rPr lang="fr-FR" sz="2400" dirty="0" err="1">
                <a:solidFill>
                  <a:schemeClr val="accent6">
                    <a:lumMod val="75000"/>
                  </a:schemeClr>
                </a:solidFill>
              </a:rPr>
              <a:t>your</a:t>
            </a:r>
            <a:r>
              <a:rPr lang="fr-FR" sz="2400" dirty="0">
                <a:solidFill>
                  <a:schemeClr val="accent6">
                    <a:lumMod val="75000"/>
                  </a:schemeClr>
                </a:solidFill>
              </a:rPr>
              <a:t> new root </a:t>
            </a:r>
            <a:r>
              <a:rPr lang="fr-FR" sz="2400" dirty="0" err="1">
                <a:solidFill>
                  <a:schemeClr val="accent6">
                    <a:lumMod val="75000"/>
                  </a:schemeClr>
                </a:solidFill>
              </a:rPr>
              <a:t>anatomy</a:t>
            </a:r>
            <a:r>
              <a:rPr lang="fr-FR" sz="2400" dirty="0">
                <a:solidFill>
                  <a:schemeClr val="accent6">
                    <a:lumMod val="75000"/>
                  </a:schemeClr>
                </a:solidFill>
              </a:rPr>
              <a:t> file </a:t>
            </a:r>
            <a:r>
              <a:rPr lang="fr-FR" sz="2400" dirty="0" err="1">
                <a:solidFill>
                  <a:schemeClr val="accent6">
                    <a:lumMod val="75000"/>
                  </a:schemeClr>
                </a:solidFill>
              </a:rPr>
              <a:t>name</a:t>
            </a:r>
            <a:r>
              <a:rPr lang="fr-FR" sz="2400" dirty="0">
                <a:solidFill>
                  <a:schemeClr val="accent6">
                    <a:lumMod val="75000"/>
                  </a:schemeClr>
                </a:solidFill>
              </a:rPr>
              <a:t> (e.g. ‘Principal_root_largeStele.xml’)</a:t>
            </a:r>
            <a:endParaRPr lang="fr-BE" sz="2400" dirty="0">
              <a:solidFill>
                <a:schemeClr val="accent6">
                  <a:lumMod val="75000"/>
                </a:schemeClr>
              </a:solidFill>
            </a:endParaRPr>
          </a:p>
        </p:txBody>
      </p:sp>
      <p:sp>
        <p:nvSpPr>
          <p:cNvPr id="16" name="Flèche : gauche 15">
            <a:extLst>
              <a:ext uri="{FF2B5EF4-FFF2-40B4-BE49-F238E27FC236}">
                <a16:creationId xmlns:a16="http://schemas.microsoft.com/office/drawing/2014/main" id="{FEF048F2-1172-4EF5-89F4-92B71E612CBA}"/>
              </a:ext>
            </a:extLst>
          </p:cNvPr>
          <p:cNvSpPr/>
          <p:nvPr/>
        </p:nvSpPr>
        <p:spPr>
          <a:xfrm rot="21055213">
            <a:off x="5162829" y="1897444"/>
            <a:ext cx="1550129" cy="264731"/>
          </a:xfrm>
          <a:prstGeom prst="leftArrow">
            <a:avLst/>
          </a:prstGeom>
          <a:solidFill>
            <a:srgbClr val="08A5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CE5E376D-6986-4000-B886-3DB48781175F}"/>
              </a:ext>
            </a:extLst>
          </p:cNvPr>
          <p:cNvSpPr/>
          <p:nvPr/>
        </p:nvSpPr>
        <p:spPr>
          <a:xfrm>
            <a:off x="6724135" y="1390965"/>
            <a:ext cx="4762761" cy="830997"/>
          </a:xfrm>
          <a:prstGeom prst="rect">
            <a:avLst/>
          </a:prstGeom>
        </p:spPr>
        <p:txBody>
          <a:bodyPr wrap="square">
            <a:spAutoFit/>
          </a:bodyPr>
          <a:lstStyle/>
          <a:p>
            <a:r>
              <a:rPr lang="fr-FR" sz="2400" dirty="0">
                <a:solidFill>
                  <a:schemeClr val="accent6">
                    <a:lumMod val="75000"/>
                  </a:schemeClr>
                </a:solidFill>
              </a:rPr>
              <a:t>3. Update the </a:t>
            </a:r>
            <a:r>
              <a:rPr lang="fr-FR" sz="2400" dirty="0" err="1">
                <a:solidFill>
                  <a:schemeClr val="accent6">
                    <a:lumMod val="75000"/>
                  </a:schemeClr>
                </a:solidFill>
              </a:rPr>
              <a:t>name</a:t>
            </a:r>
            <a:r>
              <a:rPr lang="fr-FR" sz="2400" dirty="0">
                <a:solidFill>
                  <a:schemeClr val="accent6">
                    <a:lumMod val="75000"/>
                  </a:schemeClr>
                </a:solidFill>
              </a:rPr>
              <a:t> of folder in </a:t>
            </a:r>
            <a:r>
              <a:rPr lang="fr-FR" sz="2400" dirty="0" err="1">
                <a:solidFill>
                  <a:schemeClr val="accent6">
                    <a:lumMod val="75000"/>
                  </a:schemeClr>
                </a:solidFill>
              </a:rPr>
              <a:t>which</a:t>
            </a:r>
            <a:r>
              <a:rPr lang="fr-FR" sz="2400" dirty="0">
                <a:solidFill>
                  <a:schemeClr val="accent6">
                    <a:lumMod val="75000"/>
                  </a:schemeClr>
                </a:solidFill>
              </a:rPr>
              <a:t> the new outputs </a:t>
            </a:r>
            <a:r>
              <a:rPr lang="fr-FR" sz="2400" dirty="0" err="1">
                <a:solidFill>
                  <a:schemeClr val="accent6">
                    <a:lumMod val="75000"/>
                  </a:schemeClr>
                </a:solidFill>
              </a:rPr>
              <a:t>will</a:t>
            </a:r>
            <a:r>
              <a:rPr lang="fr-FR" sz="2400" dirty="0">
                <a:solidFill>
                  <a:schemeClr val="accent6">
                    <a:lumMod val="75000"/>
                  </a:schemeClr>
                </a:solidFill>
              </a:rPr>
              <a:t> </a:t>
            </a:r>
            <a:r>
              <a:rPr lang="fr-FR" sz="2400" dirty="0" err="1">
                <a:solidFill>
                  <a:schemeClr val="accent6">
                    <a:lumMod val="75000"/>
                  </a:schemeClr>
                </a:solidFill>
              </a:rPr>
              <a:t>be</a:t>
            </a:r>
            <a:r>
              <a:rPr lang="fr-FR" sz="2400" dirty="0">
                <a:solidFill>
                  <a:schemeClr val="accent6">
                    <a:lumMod val="75000"/>
                  </a:schemeClr>
                </a:solidFill>
              </a:rPr>
              <a:t> </a:t>
            </a:r>
            <a:r>
              <a:rPr lang="fr-FR" sz="2400" dirty="0" err="1">
                <a:solidFill>
                  <a:schemeClr val="accent6">
                    <a:lumMod val="75000"/>
                  </a:schemeClr>
                </a:solidFill>
              </a:rPr>
              <a:t>stored</a:t>
            </a:r>
            <a:endParaRPr lang="fr-BE" sz="2400" dirty="0">
              <a:solidFill>
                <a:schemeClr val="accent6">
                  <a:lumMod val="75000"/>
                </a:schemeClr>
              </a:solidFill>
            </a:endParaRPr>
          </a:p>
        </p:txBody>
      </p:sp>
      <p:sp>
        <p:nvSpPr>
          <p:cNvPr id="18" name="Rectangle 17">
            <a:extLst>
              <a:ext uri="{FF2B5EF4-FFF2-40B4-BE49-F238E27FC236}">
                <a16:creationId xmlns:a16="http://schemas.microsoft.com/office/drawing/2014/main" id="{B3FFD5E2-D9BC-4C08-A0AD-B646C4E1B2F8}"/>
              </a:ext>
            </a:extLst>
          </p:cNvPr>
          <p:cNvSpPr/>
          <p:nvPr/>
        </p:nvSpPr>
        <p:spPr>
          <a:xfrm>
            <a:off x="6403549" y="4110968"/>
            <a:ext cx="5969426" cy="830997"/>
          </a:xfrm>
          <a:prstGeom prst="rect">
            <a:avLst/>
          </a:prstGeom>
        </p:spPr>
        <p:txBody>
          <a:bodyPr wrap="square">
            <a:spAutoFit/>
          </a:bodyPr>
          <a:lstStyle/>
          <a:p>
            <a:r>
              <a:rPr lang="fr-FR" sz="2400" dirty="0">
                <a:solidFill>
                  <a:schemeClr val="accent6">
                    <a:lumMod val="75000"/>
                  </a:schemeClr>
                </a:solidFill>
              </a:rPr>
              <a:t>4. In </a:t>
            </a:r>
            <a:r>
              <a:rPr lang="fr-FR" sz="2400" dirty="0" err="1">
                <a:solidFill>
                  <a:schemeClr val="accent6">
                    <a:lumMod val="75000"/>
                  </a:schemeClr>
                </a:solidFill>
              </a:rPr>
              <a:t>Run_MECHA.ipynb</a:t>
            </a:r>
            <a:r>
              <a:rPr lang="fr-FR" sz="2400" dirty="0">
                <a:solidFill>
                  <a:schemeClr val="accent6">
                    <a:lumMod val="75000"/>
                  </a:schemeClr>
                </a:solidFill>
              </a:rPr>
              <a:t>, run the </a:t>
            </a:r>
            <a:r>
              <a:rPr lang="fr-FR" sz="2400" dirty="0" err="1">
                <a:solidFill>
                  <a:schemeClr val="accent6">
                    <a:lumMod val="75000"/>
                  </a:schemeClr>
                </a:solidFill>
              </a:rPr>
              <a:t>cell</a:t>
            </a:r>
            <a:r>
              <a:rPr lang="fr-FR" sz="2400" dirty="0">
                <a:solidFill>
                  <a:schemeClr val="accent6">
                    <a:lumMod val="75000"/>
                  </a:schemeClr>
                </a:solidFill>
              </a:rPr>
              <a:t> « </a:t>
            </a:r>
            <a:r>
              <a:rPr lang="en-US" sz="2400" dirty="0">
                <a:solidFill>
                  <a:schemeClr val="accent6">
                    <a:lumMod val="75000"/>
                  </a:schemeClr>
                </a:solidFill>
              </a:rPr>
              <a:t>from </a:t>
            </a:r>
            <a:r>
              <a:rPr lang="en-US" sz="2400" dirty="0" err="1">
                <a:solidFill>
                  <a:schemeClr val="accent6">
                    <a:lumMod val="75000"/>
                  </a:schemeClr>
                </a:solidFill>
              </a:rPr>
              <a:t>mecha_function</a:t>
            </a:r>
            <a:r>
              <a:rPr lang="en-US" sz="2400" dirty="0">
                <a:solidFill>
                  <a:schemeClr val="accent6">
                    <a:lumMod val="75000"/>
                  </a:schemeClr>
                </a:solidFill>
              </a:rPr>
              <a:t> …</a:t>
            </a:r>
            <a:r>
              <a:rPr lang="fr-FR" sz="2400" dirty="0">
                <a:solidFill>
                  <a:schemeClr val="accent6">
                    <a:lumMod val="75000"/>
                  </a:schemeClr>
                </a:solidFill>
              </a:rPr>
              <a:t> » and check new </a:t>
            </a:r>
            <a:r>
              <a:rPr lang="fr-FR" sz="2400" dirty="0" err="1">
                <a:solidFill>
                  <a:schemeClr val="accent6">
                    <a:lumMod val="75000"/>
                  </a:schemeClr>
                </a:solidFill>
              </a:rPr>
              <a:t>kr</a:t>
            </a:r>
            <a:r>
              <a:rPr lang="fr-FR" sz="2400" dirty="0">
                <a:solidFill>
                  <a:schemeClr val="accent6">
                    <a:lumMod val="75000"/>
                  </a:schemeClr>
                </a:solidFill>
              </a:rPr>
              <a:t> values</a:t>
            </a:r>
            <a:endParaRPr lang="fr-BE" sz="2400" dirty="0">
              <a:solidFill>
                <a:schemeClr val="accent6">
                  <a:lumMod val="75000"/>
                </a:schemeClr>
              </a:solidFill>
            </a:endParaRPr>
          </a:p>
        </p:txBody>
      </p:sp>
      <p:sp>
        <p:nvSpPr>
          <p:cNvPr id="20" name="ZoneTexte 19">
            <a:extLst>
              <a:ext uri="{FF2B5EF4-FFF2-40B4-BE49-F238E27FC236}">
                <a16:creationId xmlns:a16="http://schemas.microsoft.com/office/drawing/2014/main" id="{BEBF1FB1-72CC-4F4C-9057-57E632DBF287}"/>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Tree>
    <p:extLst>
      <p:ext uri="{BB962C8B-B14F-4D97-AF65-F5344CB8AC3E}">
        <p14:creationId xmlns:p14="http://schemas.microsoft.com/office/powerpoint/2010/main" val="367813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57781" y="6544900"/>
            <a:ext cx="428914" cy="3077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27</a:t>
            </a:fld>
            <a:endParaRPr lang="de-DE" sz="1600" b="1" dirty="0">
              <a:solidFill>
                <a:srgbClr val="002060"/>
              </a:solidFill>
            </a:endParaRPr>
          </a:p>
        </p:txBody>
      </p:sp>
      <p:sp>
        <p:nvSpPr>
          <p:cNvPr id="7" name="Rectangle 6">
            <a:extLst>
              <a:ext uri="{FF2B5EF4-FFF2-40B4-BE49-F238E27FC236}">
                <a16:creationId xmlns:a16="http://schemas.microsoft.com/office/drawing/2014/main" id="{F062D71C-68D5-49CE-88A9-048B8CE532C5}"/>
              </a:ext>
            </a:extLst>
          </p:cNvPr>
          <p:cNvSpPr/>
          <p:nvPr/>
        </p:nvSpPr>
        <p:spPr>
          <a:xfrm>
            <a:off x="3435659" y="1518082"/>
            <a:ext cx="461638"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07C81DB3-15CB-45DF-90A9-8DF7BAB9954B}"/>
              </a:ext>
            </a:extLst>
          </p:cNvPr>
          <p:cNvSpPr/>
          <p:nvPr/>
        </p:nvSpPr>
        <p:spPr>
          <a:xfrm>
            <a:off x="3435658" y="5484259"/>
            <a:ext cx="648069" cy="523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3">
            <a:extLst>
              <a:ext uri="{FF2B5EF4-FFF2-40B4-BE49-F238E27FC236}">
                <a16:creationId xmlns:a16="http://schemas.microsoft.com/office/drawing/2014/main" id="{76875F81-851B-43C4-8844-5725E3DEB11A}"/>
              </a:ext>
            </a:extLst>
          </p:cNvPr>
          <p:cNvSpPr txBox="1">
            <a:spLocks noChangeArrowheads="1"/>
          </p:cNvSpPr>
          <p:nvPr/>
        </p:nvSpPr>
        <p:spPr bwMode="auto">
          <a:xfrm>
            <a:off x="1311484" y="138773"/>
            <a:ext cx="10906905" cy="518545"/>
          </a:xfrm>
          <a:prstGeom prst="rect">
            <a:avLst/>
          </a:prstGeom>
          <a:noFill/>
          <a:ln w="9525">
            <a:noFill/>
            <a:miter lim="800000"/>
            <a:headEnd/>
            <a:tailEnd/>
          </a:ln>
        </p:spPr>
        <p:txBody>
          <a:bodyPr lIns="90516" tIns="45258" rIns="90516" bIns="45258"/>
          <a:lstStyle/>
          <a:p>
            <a:pPr marL="457200" indent="-457200" defTabSz="904875">
              <a:spcBef>
                <a:spcPct val="20000"/>
              </a:spcBef>
              <a:buSzPct val="140000"/>
              <a:defRPr/>
            </a:pPr>
            <a:r>
              <a:rPr lang="fr-FR" sz="3600" dirty="0">
                <a:solidFill>
                  <a:srgbClr val="002060"/>
                </a:solidFill>
              </a:rPr>
              <a:t>Devoir anatomie - architecture</a:t>
            </a:r>
            <a:endParaRPr lang="en-GB" sz="3600" kern="0" dirty="0">
              <a:solidFill>
                <a:srgbClr val="002060"/>
              </a:solidFill>
              <a:latin typeface="Helvetica" pitchFamily="34" charset="0"/>
            </a:endParaRPr>
          </a:p>
        </p:txBody>
      </p:sp>
      <p:sp>
        <p:nvSpPr>
          <p:cNvPr id="2" name="Rectangle 1">
            <a:extLst>
              <a:ext uri="{FF2B5EF4-FFF2-40B4-BE49-F238E27FC236}">
                <a16:creationId xmlns:a16="http://schemas.microsoft.com/office/drawing/2014/main" id="{AFD87CDB-D4B0-4525-92F0-790DB835EFA2}"/>
              </a:ext>
            </a:extLst>
          </p:cNvPr>
          <p:cNvSpPr/>
          <p:nvPr/>
        </p:nvSpPr>
        <p:spPr>
          <a:xfrm>
            <a:off x="850392" y="989902"/>
            <a:ext cx="11365992" cy="4801314"/>
          </a:xfrm>
          <a:prstGeom prst="rect">
            <a:avLst/>
          </a:prstGeom>
        </p:spPr>
        <p:txBody>
          <a:bodyPr wrap="square">
            <a:spAutoFit/>
          </a:bodyPr>
          <a:lstStyle/>
          <a:p>
            <a:r>
              <a:rPr lang="fr-FR" dirty="0">
                <a:solidFill>
                  <a:srgbClr val="002060"/>
                </a:solidFill>
              </a:rPr>
              <a:t>Le but du devoir est de combiner les analyses des modèles anatomiques (GRANAR, MECHA) et architecturaux (MARSHAL).</a:t>
            </a:r>
          </a:p>
          <a:p>
            <a:r>
              <a:rPr lang="fr-FR" dirty="0">
                <a:solidFill>
                  <a:srgbClr val="002060"/>
                </a:solidFill>
              </a:rPr>
              <a:t> </a:t>
            </a:r>
          </a:p>
          <a:p>
            <a:r>
              <a:rPr lang="fr-FR" dirty="0">
                <a:solidFill>
                  <a:srgbClr val="002060"/>
                </a:solidFill>
              </a:rPr>
              <a:t>En particulier, vous devez :</a:t>
            </a:r>
          </a:p>
          <a:p>
            <a:r>
              <a:rPr lang="fr-FR" dirty="0">
                <a:solidFill>
                  <a:srgbClr val="002060"/>
                </a:solidFill>
              </a:rPr>
              <a:t>- générer une anatomie avec GRANAR (</a:t>
            </a:r>
            <a:r>
              <a:rPr lang="fr-FR" dirty="0" err="1">
                <a:solidFill>
                  <a:srgbClr val="002060"/>
                </a:solidFill>
              </a:rPr>
              <a:t>Shiny</a:t>
            </a:r>
            <a:r>
              <a:rPr lang="fr-FR" dirty="0">
                <a:solidFill>
                  <a:srgbClr val="002060"/>
                </a:solidFill>
              </a:rPr>
              <a:t> app)</a:t>
            </a:r>
            <a:br>
              <a:rPr lang="fr-FR" dirty="0">
                <a:solidFill>
                  <a:srgbClr val="002060"/>
                </a:solidFill>
              </a:rPr>
            </a:br>
            <a:r>
              <a:rPr lang="fr-FR" dirty="0">
                <a:solidFill>
                  <a:srgbClr val="002060"/>
                </a:solidFill>
              </a:rPr>
              <a:t>- utiliser cette anatomie pour estimer des </a:t>
            </a:r>
            <a:r>
              <a:rPr lang="fr-FR" dirty="0" err="1">
                <a:solidFill>
                  <a:srgbClr val="002060"/>
                </a:solidFill>
              </a:rPr>
              <a:t>parameters</a:t>
            </a:r>
            <a:r>
              <a:rPr lang="fr-FR" dirty="0">
                <a:solidFill>
                  <a:srgbClr val="002060"/>
                </a:solidFill>
              </a:rPr>
              <a:t> hydrauliques locaux avec MECHA (via Binder)</a:t>
            </a:r>
            <a:br>
              <a:rPr lang="fr-FR" dirty="0">
                <a:solidFill>
                  <a:srgbClr val="002060"/>
                </a:solidFill>
              </a:rPr>
            </a:br>
            <a:r>
              <a:rPr lang="fr-FR" dirty="0">
                <a:solidFill>
                  <a:srgbClr val="002060"/>
                </a:solidFill>
              </a:rPr>
              <a:t>- utiliser ces valeurs de conductivité dans un système racinaire complet à l'aide de MARSHAL</a:t>
            </a:r>
          </a:p>
          <a:p>
            <a:r>
              <a:rPr lang="fr-FR" dirty="0">
                <a:solidFill>
                  <a:srgbClr val="002060"/>
                </a:solidFill>
              </a:rPr>
              <a:t> </a:t>
            </a:r>
          </a:p>
          <a:p>
            <a:r>
              <a:rPr lang="fr-FR" dirty="0">
                <a:solidFill>
                  <a:srgbClr val="002060"/>
                </a:solidFill>
              </a:rPr>
              <a:t>Encore plus précisément, vous devez répondre aux questions suivantes (analyse de sensibilité)</a:t>
            </a:r>
          </a:p>
          <a:p>
            <a:r>
              <a:rPr lang="fr-FR" dirty="0">
                <a:solidFill>
                  <a:srgbClr val="002060"/>
                </a:solidFill>
              </a:rPr>
              <a:t>- quel est l'effet de l'anatomie sur Kr</a:t>
            </a:r>
            <a:br>
              <a:rPr lang="fr-FR" dirty="0">
                <a:solidFill>
                  <a:srgbClr val="002060"/>
                </a:solidFill>
              </a:rPr>
            </a:br>
            <a:r>
              <a:rPr lang="fr-FR" dirty="0">
                <a:solidFill>
                  <a:srgbClr val="002060"/>
                </a:solidFill>
              </a:rPr>
              <a:t>- quel est l'effet de l'anatomie des racinaires primaires sur </a:t>
            </a:r>
            <a:r>
              <a:rPr lang="fr-FR" dirty="0" err="1">
                <a:solidFill>
                  <a:srgbClr val="002060"/>
                </a:solidFill>
              </a:rPr>
              <a:t>Krs</a:t>
            </a:r>
            <a:br>
              <a:rPr lang="fr-FR" dirty="0">
                <a:solidFill>
                  <a:srgbClr val="002060"/>
                </a:solidFill>
              </a:rPr>
            </a:br>
            <a:r>
              <a:rPr lang="fr-FR" dirty="0">
                <a:solidFill>
                  <a:srgbClr val="002060"/>
                </a:solidFill>
              </a:rPr>
              <a:t>- quel est l'effet de l'anatomie des racinaires latérales sur </a:t>
            </a:r>
            <a:r>
              <a:rPr lang="fr-FR" dirty="0" err="1">
                <a:solidFill>
                  <a:srgbClr val="002060"/>
                </a:solidFill>
              </a:rPr>
              <a:t>Krs</a:t>
            </a:r>
            <a:endParaRPr lang="fr-FR" dirty="0">
              <a:solidFill>
                <a:srgbClr val="002060"/>
              </a:solidFill>
            </a:endParaRPr>
          </a:p>
          <a:p>
            <a:r>
              <a:rPr lang="fr-FR" dirty="0">
                <a:solidFill>
                  <a:srgbClr val="002060"/>
                </a:solidFill>
              </a:rPr>
              <a:t> </a:t>
            </a:r>
          </a:p>
          <a:p>
            <a:r>
              <a:rPr lang="fr-FR" dirty="0">
                <a:solidFill>
                  <a:srgbClr val="002060"/>
                </a:solidFill>
              </a:rPr>
              <a:t>Vous devez choisir un des deux types architecturaux fournis par défaut dans la </a:t>
            </a:r>
            <a:r>
              <a:rPr lang="fr-FR" dirty="0" err="1">
                <a:solidFill>
                  <a:srgbClr val="002060"/>
                </a:solidFill>
              </a:rPr>
              <a:t>Shiny</a:t>
            </a:r>
            <a:r>
              <a:rPr lang="fr-FR" dirty="0">
                <a:solidFill>
                  <a:srgbClr val="002060"/>
                </a:solidFill>
              </a:rPr>
              <a:t> app de MARSHAL </a:t>
            </a:r>
            <a:r>
              <a:rPr lang="fr-FR" b="1" dirty="0">
                <a:solidFill>
                  <a:srgbClr val="002060"/>
                </a:solidFill>
              </a:rPr>
              <a:t>(</a:t>
            </a:r>
            <a:r>
              <a:rPr lang="fr-FR" b="1" dirty="0" err="1">
                <a:solidFill>
                  <a:srgbClr val="002060"/>
                </a:solidFill>
              </a:rPr>
              <a:t>simplified</a:t>
            </a:r>
            <a:r>
              <a:rPr lang="fr-FR" b="1" dirty="0">
                <a:solidFill>
                  <a:srgbClr val="002060"/>
                </a:solidFill>
              </a:rPr>
              <a:t> or not)</a:t>
            </a:r>
          </a:p>
          <a:p>
            <a:r>
              <a:rPr lang="fr-FR" dirty="0">
                <a:solidFill>
                  <a:srgbClr val="002060"/>
                </a:solidFill>
              </a:rPr>
              <a:t>Les anatomies </a:t>
            </a:r>
            <a:r>
              <a:rPr lang="fr-FR" b="1" dirty="0">
                <a:solidFill>
                  <a:srgbClr val="002060"/>
                </a:solidFill>
              </a:rPr>
              <a:t>de base </a:t>
            </a:r>
            <a:r>
              <a:rPr lang="fr-FR" dirty="0">
                <a:solidFill>
                  <a:srgbClr val="002060"/>
                </a:solidFill>
              </a:rPr>
              <a:t>des racines principales et latérales doivent ressembler aux images ci-dessus.</a:t>
            </a:r>
          </a:p>
          <a:p>
            <a:r>
              <a:rPr lang="fr-FR" dirty="0">
                <a:solidFill>
                  <a:srgbClr val="002060"/>
                </a:solidFill>
              </a:rPr>
              <a:t>Pour l’analyse de sensibilité, modifiez UN SEUL paramètre anatomique au choix (de +50% à -50%).</a:t>
            </a:r>
          </a:p>
          <a:p>
            <a:r>
              <a:rPr lang="fr-FR" dirty="0">
                <a:solidFill>
                  <a:srgbClr val="002060"/>
                </a:solidFill>
              </a:rPr>
              <a:t>Le répertoire contient un RMD permettant de faire tourner Marshal et un permettant de faire tourner GRANAR.</a:t>
            </a:r>
          </a:p>
          <a:p>
            <a:r>
              <a:rPr lang="fr-FR" dirty="0">
                <a:solidFill>
                  <a:srgbClr val="002060"/>
                </a:solidFill>
              </a:rPr>
              <a:t>Vous devez nous fournir un graphique qui permette de répondre à chacune des questions</a:t>
            </a:r>
          </a:p>
        </p:txBody>
      </p:sp>
      <p:sp>
        <p:nvSpPr>
          <p:cNvPr id="11" name="ZoneTexte 10">
            <a:extLst>
              <a:ext uri="{FF2B5EF4-FFF2-40B4-BE49-F238E27FC236}">
                <a16:creationId xmlns:a16="http://schemas.microsoft.com/office/drawing/2014/main" id="{CC8A81ED-ACE5-4B6D-84BD-B38D69C7F758}"/>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8" name="Rectangle 7">
            <a:extLst>
              <a:ext uri="{FF2B5EF4-FFF2-40B4-BE49-F238E27FC236}">
                <a16:creationId xmlns:a16="http://schemas.microsoft.com/office/drawing/2014/main" id="{AF99E454-5082-4209-A07F-BED1E2B5DF4D}"/>
              </a:ext>
            </a:extLst>
          </p:cNvPr>
          <p:cNvSpPr/>
          <p:nvPr/>
        </p:nvSpPr>
        <p:spPr>
          <a:xfrm>
            <a:off x="7361120" y="307528"/>
            <a:ext cx="4620367" cy="369332"/>
          </a:xfrm>
          <a:prstGeom prst="rect">
            <a:avLst/>
          </a:prstGeom>
        </p:spPr>
        <p:txBody>
          <a:bodyPr wrap="none">
            <a:spAutoFit/>
          </a:bodyPr>
          <a:lstStyle/>
          <a:p>
            <a:r>
              <a:rPr lang="fr-BE" dirty="0">
                <a:solidFill>
                  <a:srgbClr val="0070C0"/>
                </a:solidFill>
                <a:hlinkClick r:id="rId2"/>
              </a:rPr>
              <a:t>https://github.com/LBRAI2219-2023/ressources</a:t>
            </a:r>
            <a:endParaRPr lang="fr-BE" dirty="0">
              <a:solidFill>
                <a:srgbClr val="0070C0"/>
              </a:solidFill>
            </a:endParaRPr>
          </a:p>
        </p:txBody>
      </p:sp>
      <p:sp>
        <p:nvSpPr>
          <p:cNvPr id="12" name="Flèche : gauche 11">
            <a:extLst>
              <a:ext uri="{FF2B5EF4-FFF2-40B4-BE49-F238E27FC236}">
                <a16:creationId xmlns:a16="http://schemas.microsoft.com/office/drawing/2014/main" id="{B01E0A1F-C2F9-4F94-91EB-F6C25A622EDF}"/>
              </a:ext>
            </a:extLst>
          </p:cNvPr>
          <p:cNvSpPr/>
          <p:nvPr/>
        </p:nvSpPr>
        <p:spPr>
          <a:xfrm rot="10800000">
            <a:off x="7464550" y="727356"/>
            <a:ext cx="344425" cy="190393"/>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FC3E2E32-4E96-4626-A1E5-284352C8F08A}"/>
              </a:ext>
            </a:extLst>
          </p:cNvPr>
          <p:cNvSpPr/>
          <p:nvPr/>
        </p:nvSpPr>
        <p:spPr>
          <a:xfrm>
            <a:off x="7863840" y="618478"/>
            <a:ext cx="2058256" cy="400110"/>
          </a:xfrm>
          <a:prstGeom prst="rect">
            <a:avLst/>
          </a:prstGeom>
        </p:spPr>
        <p:txBody>
          <a:bodyPr wrap="none">
            <a:spAutoFit/>
          </a:bodyPr>
          <a:lstStyle/>
          <a:p>
            <a:r>
              <a:rPr lang="fr-FR" sz="2000" dirty="0">
                <a:solidFill>
                  <a:schemeClr val="accent6">
                    <a:lumMod val="75000"/>
                  </a:schemeClr>
                </a:solidFill>
              </a:rPr>
              <a:t>Exercice individuel</a:t>
            </a:r>
          </a:p>
        </p:txBody>
      </p:sp>
    </p:spTree>
    <p:extLst>
      <p:ext uri="{BB962C8B-B14F-4D97-AF65-F5344CB8AC3E}">
        <p14:creationId xmlns:p14="http://schemas.microsoft.com/office/powerpoint/2010/main" val="1919506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28</a:t>
            </a:fld>
            <a:endParaRPr lang="de-DE" sz="1600" b="1" dirty="0">
              <a:solidFill>
                <a:srgbClr val="002060"/>
              </a:solidFill>
            </a:endParaRPr>
          </a:p>
        </p:txBody>
      </p:sp>
      <p:sp>
        <p:nvSpPr>
          <p:cNvPr id="3" name="Rectangle 2">
            <a:extLst>
              <a:ext uri="{FF2B5EF4-FFF2-40B4-BE49-F238E27FC236}">
                <a16:creationId xmlns:a16="http://schemas.microsoft.com/office/drawing/2014/main" id="{9667401F-03DB-4095-9921-72C37F46B14E}"/>
              </a:ext>
            </a:extLst>
          </p:cNvPr>
          <p:cNvSpPr/>
          <p:nvPr/>
        </p:nvSpPr>
        <p:spPr>
          <a:xfrm>
            <a:off x="6171817" y="751724"/>
            <a:ext cx="5902642" cy="400110"/>
          </a:xfrm>
          <a:prstGeom prst="rect">
            <a:avLst/>
          </a:prstGeom>
        </p:spPr>
        <p:txBody>
          <a:bodyPr wrap="none">
            <a:spAutoFit/>
          </a:bodyPr>
          <a:lstStyle/>
          <a:p>
            <a:r>
              <a:rPr lang="fr-BE" sz="2000" dirty="0">
                <a:solidFill>
                  <a:schemeClr val="accent6">
                    <a:lumMod val="75000"/>
                  </a:schemeClr>
                </a:solidFill>
              </a:rPr>
              <a:t>https://github.com/water-fluxes/day-2-organ-GRANAR</a:t>
            </a:r>
          </a:p>
        </p:txBody>
      </p:sp>
      <p:sp>
        <p:nvSpPr>
          <p:cNvPr id="8" name="ZoneTexte 7">
            <a:extLst>
              <a:ext uri="{FF2B5EF4-FFF2-40B4-BE49-F238E27FC236}">
                <a16:creationId xmlns:a16="http://schemas.microsoft.com/office/drawing/2014/main" id="{786718CA-823E-49A2-8927-5E69E983873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A746B91C-FE00-4CEB-81EC-C339F8C8EF7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10" name="Image 9">
            <a:extLst>
              <a:ext uri="{FF2B5EF4-FFF2-40B4-BE49-F238E27FC236}">
                <a16:creationId xmlns:a16="http://schemas.microsoft.com/office/drawing/2014/main" id="{F069CA12-C363-4190-9E63-913DE05A1AE9}"/>
              </a:ext>
            </a:extLst>
          </p:cNvPr>
          <p:cNvPicPr>
            <a:picLocks noChangeAspect="1"/>
          </p:cNvPicPr>
          <p:nvPr/>
        </p:nvPicPr>
        <p:blipFill rotWithShape="1">
          <a:blip r:embed="rId2"/>
          <a:srcRect l="47850" t="13066" r="1525" b="10962"/>
          <a:stretch/>
        </p:blipFill>
        <p:spPr>
          <a:xfrm>
            <a:off x="2679192" y="1274331"/>
            <a:ext cx="5902642" cy="4982621"/>
          </a:xfrm>
          <a:prstGeom prst="rect">
            <a:avLst/>
          </a:prstGeom>
        </p:spPr>
      </p:pic>
      <p:sp>
        <p:nvSpPr>
          <p:cNvPr id="11" name="Flèche : gauche 10">
            <a:extLst>
              <a:ext uri="{FF2B5EF4-FFF2-40B4-BE49-F238E27FC236}">
                <a16:creationId xmlns:a16="http://schemas.microsoft.com/office/drawing/2014/main" id="{AA295C67-95FA-49DB-9F6E-672A206E5B98}"/>
              </a:ext>
            </a:extLst>
          </p:cNvPr>
          <p:cNvSpPr/>
          <p:nvPr/>
        </p:nvSpPr>
        <p:spPr>
          <a:xfrm>
            <a:off x="4966208" y="5992677"/>
            <a:ext cx="2596444" cy="239889"/>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273A43D8-A150-44E4-9CDA-673E5044C5ED}"/>
              </a:ext>
            </a:extLst>
          </p:cNvPr>
          <p:cNvSpPr/>
          <p:nvPr/>
        </p:nvSpPr>
        <p:spPr>
          <a:xfrm>
            <a:off x="7613389" y="5858810"/>
            <a:ext cx="3139001" cy="830997"/>
          </a:xfrm>
          <a:prstGeom prst="rect">
            <a:avLst/>
          </a:prstGeom>
        </p:spPr>
        <p:txBody>
          <a:bodyPr wrap="none">
            <a:spAutoFit/>
          </a:bodyPr>
          <a:lstStyle/>
          <a:p>
            <a:r>
              <a:rPr lang="fr-FR" sz="2400" dirty="0">
                <a:solidFill>
                  <a:schemeClr val="accent6">
                    <a:lumMod val="75000"/>
                  </a:schemeClr>
                </a:solidFill>
              </a:rPr>
              <a:t>Run GRANAR via Binder</a:t>
            </a:r>
            <a:endParaRPr lang="en-BE" sz="2400" dirty="0">
              <a:solidFill>
                <a:schemeClr val="accent6">
                  <a:lumMod val="75000"/>
                </a:schemeClr>
              </a:solidFill>
            </a:endParaRPr>
          </a:p>
          <a:p>
            <a:endParaRPr lang="fr-BE" sz="2400" dirty="0">
              <a:solidFill>
                <a:schemeClr val="accent6">
                  <a:lumMod val="75000"/>
                </a:schemeClr>
              </a:solidFill>
            </a:endParaRPr>
          </a:p>
        </p:txBody>
      </p:sp>
    </p:spTree>
    <p:extLst>
      <p:ext uri="{BB962C8B-B14F-4D97-AF65-F5344CB8AC3E}">
        <p14:creationId xmlns:p14="http://schemas.microsoft.com/office/powerpoint/2010/main" val="2146695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RUNNING GRANAR</a:t>
            </a:r>
          </a:p>
        </p:txBody>
      </p:sp>
      <p:pic>
        <p:nvPicPr>
          <p:cNvPr id="2" name="Image 1">
            <a:extLst>
              <a:ext uri="{FF2B5EF4-FFF2-40B4-BE49-F238E27FC236}">
                <a16:creationId xmlns:a16="http://schemas.microsoft.com/office/drawing/2014/main" id="{A847E5E7-092A-4459-AFB7-AC5E68669762}"/>
              </a:ext>
            </a:extLst>
          </p:cNvPr>
          <p:cNvPicPr>
            <a:picLocks noChangeAspect="1"/>
          </p:cNvPicPr>
          <p:nvPr/>
        </p:nvPicPr>
        <p:blipFill rotWithShape="1">
          <a:blip r:embed="rId3"/>
          <a:srcRect t="12933" r="4300" b="14267"/>
          <a:stretch/>
        </p:blipFill>
        <p:spPr>
          <a:xfrm>
            <a:off x="1956816" y="1336511"/>
            <a:ext cx="9985248" cy="4272684"/>
          </a:xfrm>
          <a:prstGeom prst="rect">
            <a:avLst/>
          </a:prstGeom>
        </p:spPr>
      </p:pic>
      <p:sp>
        <p:nvSpPr>
          <p:cNvPr id="12" name="Flèche : gauche 11">
            <a:extLst>
              <a:ext uri="{FF2B5EF4-FFF2-40B4-BE49-F238E27FC236}">
                <a16:creationId xmlns:a16="http://schemas.microsoft.com/office/drawing/2014/main" id="{557531F8-46F8-4C19-8B38-CBF6FE3C3421}"/>
              </a:ext>
            </a:extLst>
          </p:cNvPr>
          <p:cNvSpPr/>
          <p:nvPr/>
        </p:nvSpPr>
        <p:spPr>
          <a:xfrm rot="10800000">
            <a:off x="1091183" y="3776471"/>
            <a:ext cx="1161689" cy="22495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Rectangle 12">
            <a:extLst>
              <a:ext uri="{FF2B5EF4-FFF2-40B4-BE49-F238E27FC236}">
                <a16:creationId xmlns:a16="http://schemas.microsoft.com/office/drawing/2014/main" id="{4BC94190-1019-412A-8E07-E5C268CC0212}"/>
              </a:ext>
            </a:extLst>
          </p:cNvPr>
          <p:cNvSpPr/>
          <p:nvPr/>
        </p:nvSpPr>
        <p:spPr>
          <a:xfrm>
            <a:off x="292608" y="3068585"/>
            <a:ext cx="1784463" cy="707886"/>
          </a:xfrm>
          <a:prstGeom prst="rect">
            <a:avLst/>
          </a:prstGeom>
        </p:spPr>
        <p:txBody>
          <a:bodyPr wrap="none">
            <a:spAutoFit/>
          </a:bodyPr>
          <a:lstStyle/>
          <a:p>
            <a:r>
              <a:rPr lang="fr-FR" sz="2000" dirty="0">
                <a:solidFill>
                  <a:schemeClr val="accent6">
                    <a:lumMod val="75000"/>
                  </a:schemeClr>
                </a:solidFill>
              </a:rPr>
              <a:t>2. Click on</a:t>
            </a:r>
          </a:p>
          <a:p>
            <a:r>
              <a:rPr lang="fr-FR" sz="2000" dirty="0" err="1">
                <a:solidFill>
                  <a:schemeClr val="accent6">
                    <a:lumMod val="75000"/>
                  </a:schemeClr>
                </a:solidFill>
              </a:rPr>
              <a:t>Run_GRANAR</a:t>
            </a:r>
            <a:r>
              <a:rPr lang="fr-FR" sz="2000" dirty="0">
                <a:solidFill>
                  <a:schemeClr val="accent6">
                    <a:lumMod val="75000"/>
                  </a:schemeClr>
                </a:solidFill>
              </a:rPr>
              <a:t>* </a:t>
            </a:r>
          </a:p>
        </p:txBody>
      </p:sp>
      <p:sp>
        <p:nvSpPr>
          <p:cNvPr id="14" name="Flèche : gauche 13">
            <a:extLst>
              <a:ext uri="{FF2B5EF4-FFF2-40B4-BE49-F238E27FC236}">
                <a16:creationId xmlns:a16="http://schemas.microsoft.com/office/drawing/2014/main" id="{3605203B-D6C4-4EC7-A9A4-0C71BD9C50DC}"/>
              </a:ext>
            </a:extLst>
          </p:cNvPr>
          <p:cNvSpPr/>
          <p:nvPr/>
        </p:nvSpPr>
        <p:spPr>
          <a:xfrm rot="7041548">
            <a:off x="10921084" y="2001015"/>
            <a:ext cx="354119" cy="201981"/>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14">
            <a:extLst>
              <a:ext uri="{FF2B5EF4-FFF2-40B4-BE49-F238E27FC236}">
                <a16:creationId xmlns:a16="http://schemas.microsoft.com/office/drawing/2014/main" id="{9E55B879-BF98-41A0-B907-69149B326742}"/>
              </a:ext>
            </a:extLst>
          </p:cNvPr>
          <p:cNvSpPr/>
          <p:nvPr/>
        </p:nvSpPr>
        <p:spPr>
          <a:xfrm>
            <a:off x="9505272" y="1898339"/>
            <a:ext cx="2089720" cy="830997"/>
          </a:xfrm>
          <a:prstGeom prst="rect">
            <a:avLst/>
          </a:prstGeom>
        </p:spPr>
        <p:txBody>
          <a:bodyPr wrap="square">
            <a:spAutoFit/>
          </a:bodyPr>
          <a:lstStyle/>
          <a:p>
            <a:r>
              <a:rPr lang="fr-FR" sz="2400" dirty="0">
                <a:solidFill>
                  <a:schemeClr val="accent6">
                    <a:lumMod val="75000"/>
                  </a:schemeClr>
                </a:solidFill>
              </a:rPr>
              <a:t>1. Change kernel </a:t>
            </a:r>
            <a:r>
              <a:rPr lang="fr-FR" sz="2400" dirty="0" err="1">
                <a:solidFill>
                  <a:schemeClr val="accent6">
                    <a:lumMod val="75000"/>
                  </a:schemeClr>
                </a:solidFill>
              </a:rPr>
              <a:t>into</a:t>
            </a:r>
            <a:r>
              <a:rPr lang="fr-FR" sz="2400" dirty="0">
                <a:solidFill>
                  <a:schemeClr val="accent6">
                    <a:lumMod val="75000"/>
                  </a:schemeClr>
                </a:solidFill>
              </a:rPr>
              <a:t> R</a:t>
            </a:r>
          </a:p>
        </p:txBody>
      </p:sp>
      <p:sp>
        <p:nvSpPr>
          <p:cNvPr id="16" name="Flèche : gauche 15">
            <a:extLst>
              <a:ext uri="{FF2B5EF4-FFF2-40B4-BE49-F238E27FC236}">
                <a16:creationId xmlns:a16="http://schemas.microsoft.com/office/drawing/2014/main" id="{41489201-B065-4E90-B7EE-C9F242A2A61D}"/>
              </a:ext>
            </a:extLst>
          </p:cNvPr>
          <p:cNvSpPr/>
          <p:nvPr/>
        </p:nvSpPr>
        <p:spPr>
          <a:xfrm rot="13123131">
            <a:off x="4032407" y="1293411"/>
            <a:ext cx="1161689" cy="224958"/>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16">
            <a:extLst>
              <a:ext uri="{FF2B5EF4-FFF2-40B4-BE49-F238E27FC236}">
                <a16:creationId xmlns:a16="http://schemas.microsoft.com/office/drawing/2014/main" id="{F4C1C793-43EE-49FF-989E-776E8FE0D1E6}"/>
              </a:ext>
            </a:extLst>
          </p:cNvPr>
          <p:cNvSpPr/>
          <p:nvPr/>
        </p:nvSpPr>
        <p:spPr>
          <a:xfrm>
            <a:off x="2436560" y="809330"/>
            <a:ext cx="1811714" cy="461665"/>
          </a:xfrm>
          <a:prstGeom prst="rect">
            <a:avLst/>
          </a:prstGeom>
        </p:spPr>
        <p:txBody>
          <a:bodyPr wrap="none">
            <a:spAutoFit/>
          </a:bodyPr>
          <a:lstStyle/>
          <a:p>
            <a:r>
              <a:rPr lang="fr-FR" sz="2400" dirty="0">
                <a:solidFill>
                  <a:schemeClr val="accent6">
                    <a:lumMod val="75000"/>
                  </a:schemeClr>
                </a:solidFill>
              </a:rPr>
              <a:t>3. Click </a:t>
            </a:r>
            <a:r>
              <a:rPr lang="fr-FR" sz="2400" dirty="0" err="1">
                <a:solidFill>
                  <a:schemeClr val="accent6">
                    <a:lumMod val="75000"/>
                  </a:schemeClr>
                </a:solidFill>
              </a:rPr>
              <a:t>play</a:t>
            </a:r>
            <a:r>
              <a:rPr lang="fr-FR" sz="2400" dirty="0">
                <a:solidFill>
                  <a:schemeClr val="accent6">
                    <a:lumMod val="75000"/>
                  </a:schemeClr>
                </a:solidFill>
              </a:rPr>
              <a:t> </a:t>
            </a:r>
          </a:p>
        </p:txBody>
      </p:sp>
    </p:spTree>
    <p:extLst>
      <p:ext uri="{BB962C8B-B14F-4D97-AF65-F5344CB8AC3E}">
        <p14:creationId xmlns:p14="http://schemas.microsoft.com/office/powerpoint/2010/main" val="176180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B9B09-E397-8127-48F3-F23EDD2D215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9E0E6D-64BF-B2A4-2BCA-368CD89DF4D7}"/>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992A34A7-7D04-BE52-9912-0F27658A7E16}"/>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3</a:t>
            </a:fld>
            <a:endParaRPr lang="de-DE" sz="1600" b="1" dirty="0">
              <a:solidFill>
                <a:srgbClr val="002060"/>
              </a:solidFill>
            </a:endParaRPr>
          </a:p>
        </p:txBody>
      </p:sp>
      <p:sp>
        <p:nvSpPr>
          <p:cNvPr id="8" name="ZoneTexte 7">
            <a:extLst>
              <a:ext uri="{FF2B5EF4-FFF2-40B4-BE49-F238E27FC236}">
                <a16:creationId xmlns:a16="http://schemas.microsoft.com/office/drawing/2014/main" id="{BEFA79BB-03FD-BADA-25EB-35F183794EDD}"/>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24AB77BE-879A-FA19-EC8E-69BA564418FE}"/>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&amp; MECHA -</a:t>
            </a:r>
            <a:endParaRPr lang="en-GB" sz="2800" kern="0" dirty="0">
              <a:solidFill>
                <a:srgbClr val="002060"/>
              </a:solidFill>
              <a:latin typeface="Helvetica" pitchFamily="34" charset="0"/>
            </a:endParaRPr>
          </a:p>
        </p:txBody>
      </p:sp>
      <p:pic>
        <p:nvPicPr>
          <p:cNvPr id="5122" name="Picture 2">
            <a:extLst>
              <a:ext uri="{FF2B5EF4-FFF2-40B4-BE49-F238E27FC236}">
                <a16:creationId xmlns:a16="http://schemas.microsoft.com/office/drawing/2014/main" id="{7FCFDB0B-CC1A-AB44-B1EE-F96EDE978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65322"/>
            <a:ext cx="9272588" cy="560481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29FB899E-518A-CE49-70D1-92F2E33382EE}"/>
              </a:ext>
            </a:extLst>
          </p:cNvPr>
          <p:cNvSpPr/>
          <p:nvPr/>
        </p:nvSpPr>
        <p:spPr>
          <a:xfrm>
            <a:off x="2895600" y="5934075"/>
            <a:ext cx="1724025" cy="26670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E"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42993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47D791-B2DE-426C-9D52-8F52146DE801}"/>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ZoneTexte 9">
            <a:extLst>
              <a:ext uri="{FF2B5EF4-FFF2-40B4-BE49-F238E27FC236}">
                <a16:creationId xmlns:a16="http://schemas.microsoft.com/office/drawing/2014/main" id="{29D62D7D-087D-4596-8394-EA76062506A3}"/>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11" name="Rectangle 3">
            <a:extLst>
              <a:ext uri="{FF2B5EF4-FFF2-40B4-BE49-F238E27FC236}">
                <a16:creationId xmlns:a16="http://schemas.microsoft.com/office/drawing/2014/main" id="{B613C544-8DCD-4575-8516-378196ACF573}"/>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COUPLING GRANAR AND MECHA TO ESTIMATE Kr</a:t>
            </a:r>
          </a:p>
        </p:txBody>
      </p:sp>
      <p:pic>
        <p:nvPicPr>
          <p:cNvPr id="4" name="Image 3">
            <a:extLst>
              <a:ext uri="{FF2B5EF4-FFF2-40B4-BE49-F238E27FC236}">
                <a16:creationId xmlns:a16="http://schemas.microsoft.com/office/drawing/2014/main" id="{0BC808B4-16AD-4B17-B33F-F6E2313073E8}"/>
              </a:ext>
            </a:extLst>
          </p:cNvPr>
          <p:cNvPicPr>
            <a:picLocks noChangeAspect="1"/>
          </p:cNvPicPr>
          <p:nvPr/>
        </p:nvPicPr>
        <p:blipFill rotWithShape="1">
          <a:blip r:embed="rId3"/>
          <a:srcRect l="2325" t="16800" r="34150" b="16800"/>
          <a:stretch/>
        </p:blipFill>
        <p:spPr>
          <a:xfrm>
            <a:off x="1699660" y="969264"/>
            <a:ext cx="8774791" cy="5159204"/>
          </a:xfrm>
          <a:prstGeom prst="rect">
            <a:avLst/>
          </a:prstGeom>
        </p:spPr>
      </p:pic>
      <p:sp>
        <p:nvSpPr>
          <p:cNvPr id="13" name="Flèche : gauche 12">
            <a:extLst>
              <a:ext uri="{FF2B5EF4-FFF2-40B4-BE49-F238E27FC236}">
                <a16:creationId xmlns:a16="http://schemas.microsoft.com/office/drawing/2014/main" id="{4523447E-8B39-470A-8F6D-B4D2FCECA80E}"/>
              </a:ext>
            </a:extLst>
          </p:cNvPr>
          <p:cNvSpPr/>
          <p:nvPr/>
        </p:nvSpPr>
        <p:spPr>
          <a:xfrm rot="7041548">
            <a:off x="1438756" y="2430783"/>
            <a:ext cx="354119" cy="201981"/>
          </a:xfrm>
          <a:prstGeom prst="leftArrow">
            <a:avLst/>
          </a:prstGeom>
          <a:solidFill>
            <a:srgbClr val="08A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C2E64349-0936-49B5-90B7-47799B113D4B}"/>
              </a:ext>
            </a:extLst>
          </p:cNvPr>
          <p:cNvSpPr/>
          <p:nvPr/>
        </p:nvSpPr>
        <p:spPr>
          <a:xfrm>
            <a:off x="150960" y="2622316"/>
            <a:ext cx="1888152" cy="1200329"/>
          </a:xfrm>
          <a:prstGeom prst="rect">
            <a:avLst/>
          </a:prstGeom>
        </p:spPr>
        <p:txBody>
          <a:bodyPr wrap="square">
            <a:spAutoFit/>
          </a:bodyPr>
          <a:lstStyle/>
          <a:p>
            <a:r>
              <a:rPr lang="fr-FR" sz="2400" dirty="0">
                <a:solidFill>
                  <a:schemeClr val="accent6">
                    <a:lumMod val="75000"/>
                  </a:schemeClr>
                </a:solidFill>
              </a:rPr>
              <a:t>1. New root </a:t>
            </a:r>
            <a:r>
              <a:rPr lang="fr-FR" sz="2400" dirty="0" err="1">
                <a:solidFill>
                  <a:schemeClr val="accent6">
                    <a:lumMod val="75000"/>
                  </a:schemeClr>
                </a:solidFill>
              </a:rPr>
              <a:t>anatomy</a:t>
            </a:r>
            <a:r>
              <a:rPr lang="fr-FR" sz="2400" dirty="0">
                <a:solidFill>
                  <a:schemeClr val="accent6">
                    <a:lumMod val="75000"/>
                  </a:schemeClr>
                </a:solidFill>
              </a:rPr>
              <a:t> in output folder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68E1B81-FBB1-4507-9F71-DFF386376BE0}"/>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 name="Connecteur droit avec flèche 4">
            <a:extLst>
              <a:ext uri="{FF2B5EF4-FFF2-40B4-BE49-F238E27FC236}">
                <a16:creationId xmlns:a16="http://schemas.microsoft.com/office/drawing/2014/main" id="{5E63B579-547F-4C57-B3B3-30D174F8B011}"/>
              </a:ext>
            </a:extLst>
          </p:cNvPr>
          <p:cNvCxnSpPr>
            <a:cxnSpLocks/>
          </p:cNvCxnSpPr>
          <p:nvPr/>
        </p:nvCxnSpPr>
        <p:spPr>
          <a:xfrm flipV="1">
            <a:off x="2166153" y="17756"/>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8567D80-65F9-4379-B0ED-B61CECEA51F4}"/>
              </a:ext>
            </a:extLst>
          </p:cNvPr>
          <p:cNvCxnSpPr>
            <a:cxnSpLocks/>
          </p:cNvCxnSpPr>
          <p:nvPr/>
        </p:nvCxnSpPr>
        <p:spPr>
          <a:xfrm>
            <a:off x="2166153" y="3444536"/>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9244A9A0-7F8A-4FCA-A4AE-EEF5AC5FF805}"/>
              </a:ext>
            </a:extLst>
          </p:cNvPr>
          <p:cNvSpPr txBox="1"/>
          <p:nvPr/>
        </p:nvSpPr>
        <p:spPr>
          <a:xfrm>
            <a:off x="3400149" y="3579468"/>
            <a:ext cx="976544" cy="369332"/>
          </a:xfrm>
          <a:prstGeom prst="rect">
            <a:avLst/>
          </a:prstGeom>
          <a:noFill/>
        </p:spPr>
        <p:txBody>
          <a:bodyPr wrap="square" rtlCol="0">
            <a:spAutoFit/>
          </a:bodyPr>
          <a:lstStyle/>
          <a:p>
            <a:r>
              <a:rPr lang="fr-FR" dirty="0">
                <a:solidFill>
                  <a:schemeClr val="bg1"/>
                </a:solidFill>
              </a:rPr>
              <a:t>Age  (d)</a:t>
            </a:r>
            <a:endParaRPr lang="fr-BE" dirty="0">
              <a:solidFill>
                <a:schemeClr val="bg1"/>
              </a:solidFill>
            </a:endParaRPr>
          </a:p>
        </p:txBody>
      </p:sp>
      <p:sp>
        <p:nvSpPr>
          <p:cNvPr id="11" name="ZoneTexte 10">
            <a:extLst>
              <a:ext uri="{FF2B5EF4-FFF2-40B4-BE49-F238E27FC236}">
                <a16:creationId xmlns:a16="http://schemas.microsoft.com/office/drawing/2014/main" id="{78072446-BC50-43AF-8364-1A62CF4A4786}"/>
              </a:ext>
            </a:extLst>
          </p:cNvPr>
          <p:cNvSpPr txBox="1"/>
          <p:nvPr/>
        </p:nvSpPr>
        <p:spPr>
          <a:xfrm>
            <a:off x="479414" y="1915758"/>
            <a:ext cx="1713374" cy="646331"/>
          </a:xfrm>
          <a:prstGeom prst="rect">
            <a:avLst/>
          </a:prstGeom>
          <a:noFill/>
        </p:spPr>
        <p:txBody>
          <a:bodyPr wrap="square" rtlCol="0">
            <a:spAutoFit/>
          </a:bodyPr>
          <a:lstStyle/>
          <a:p>
            <a:r>
              <a:rPr lang="fr-FR" dirty="0">
                <a:solidFill>
                  <a:schemeClr val="bg1"/>
                </a:solidFill>
              </a:rPr>
              <a:t>Kr </a:t>
            </a:r>
            <a:r>
              <a:rPr lang="fr-FR" b="1" dirty="0">
                <a:solidFill>
                  <a:schemeClr val="bg1"/>
                </a:solidFill>
              </a:rPr>
              <a:t>principal</a:t>
            </a:r>
            <a:r>
              <a:rPr lang="fr-FR" dirty="0">
                <a:solidFill>
                  <a:schemeClr val="bg1"/>
                </a:solidFill>
              </a:rPr>
              <a:t> root (cm/hPa/d)</a:t>
            </a:r>
            <a:endParaRPr lang="fr-BE" dirty="0">
              <a:solidFill>
                <a:schemeClr val="bg1"/>
              </a:solidFill>
            </a:endParaRPr>
          </a:p>
        </p:txBody>
      </p:sp>
      <p:cxnSp>
        <p:nvCxnSpPr>
          <p:cNvPr id="13" name="Connecteur droit 12">
            <a:extLst>
              <a:ext uri="{FF2B5EF4-FFF2-40B4-BE49-F238E27FC236}">
                <a16:creationId xmlns:a16="http://schemas.microsoft.com/office/drawing/2014/main" id="{F8A41A77-E77C-491A-B5DC-7E74A45CBC77}"/>
              </a:ext>
            </a:extLst>
          </p:cNvPr>
          <p:cNvCxnSpPr/>
          <p:nvPr/>
        </p:nvCxnSpPr>
        <p:spPr>
          <a:xfrm>
            <a:off x="2281564" y="943253"/>
            <a:ext cx="90552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13596A42-73CA-46C1-A289-09ED1B02BE19}"/>
              </a:ext>
            </a:extLst>
          </p:cNvPr>
          <p:cNvCxnSpPr>
            <a:cxnSpLocks/>
          </p:cNvCxnSpPr>
          <p:nvPr/>
        </p:nvCxnSpPr>
        <p:spPr>
          <a:xfrm>
            <a:off x="3888421" y="2835676"/>
            <a:ext cx="19087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04D32C2-8106-43BC-AB9D-3D76D969BAB1}"/>
              </a:ext>
            </a:extLst>
          </p:cNvPr>
          <p:cNvSpPr txBox="1"/>
          <p:nvPr/>
        </p:nvSpPr>
        <p:spPr>
          <a:xfrm>
            <a:off x="2219419" y="3139113"/>
            <a:ext cx="1100817" cy="369332"/>
          </a:xfrm>
          <a:prstGeom prst="rect">
            <a:avLst/>
          </a:prstGeom>
          <a:noFill/>
        </p:spPr>
        <p:txBody>
          <a:bodyPr wrap="square" rtlCol="0">
            <a:spAutoFit/>
          </a:bodyPr>
          <a:lstStyle/>
          <a:p>
            <a:r>
              <a:rPr lang="fr-FR" dirty="0">
                <a:solidFill>
                  <a:schemeClr val="bg1"/>
                </a:solidFill>
              </a:rPr>
              <a:t>0          9</a:t>
            </a:r>
            <a:endParaRPr lang="fr-BE" dirty="0">
              <a:solidFill>
                <a:schemeClr val="bg1"/>
              </a:solidFill>
            </a:endParaRPr>
          </a:p>
        </p:txBody>
      </p:sp>
      <p:sp>
        <p:nvSpPr>
          <p:cNvPr id="17" name="ZoneTexte 16">
            <a:extLst>
              <a:ext uri="{FF2B5EF4-FFF2-40B4-BE49-F238E27FC236}">
                <a16:creationId xmlns:a16="http://schemas.microsoft.com/office/drawing/2014/main" id="{80B2B3E5-0C4D-4FEF-A9A1-B7EF133F730C}"/>
              </a:ext>
            </a:extLst>
          </p:cNvPr>
          <p:cNvSpPr txBox="1"/>
          <p:nvPr/>
        </p:nvSpPr>
        <p:spPr>
          <a:xfrm>
            <a:off x="3741954" y="3139113"/>
            <a:ext cx="2277108" cy="369332"/>
          </a:xfrm>
          <a:prstGeom prst="rect">
            <a:avLst/>
          </a:prstGeom>
          <a:noFill/>
        </p:spPr>
        <p:txBody>
          <a:bodyPr wrap="square" rtlCol="0">
            <a:spAutoFit/>
          </a:bodyPr>
          <a:lstStyle/>
          <a:p>
            <a:r>
              <a:rPr lang="fr-FR" dirty="0">
                <a:solidFill>
                  <a:schemeClr val="bg1"/>
                </a:solidFill>
              </a:rPr>
              <a:t>20                        50</a:t>
            </a:r>
            <a:endParaRPr lang="fr-BE" dirty="0">
              <a:solidFill>
                <a:schemeClr val="bg1"/>
              </a:solidFill>
            </a:endParaRPr>
          </a:p>
        </p:txBody>
      </p:sp>
      <p:cxnSp>
        <p:nvCxnSpPr>
          <p:cNvPr id="18" name="Connecteur droit avec flèche 17">
            <a:extLst>
              <a:ext uri="{FF2B5EF4-FFF2-40B4-BE49-F238E27FC236}">
                <a16:creationId xmlns:a16="http://schemas.microsoft.com/office/drawing/2014/main" id="{C0A6846F-2A26-4496-8681-A90C848B7D45}"/>
              </a:ext>
            </a:extLst>
          </p:cNvPr>
          <p:cNvCxnSpPr>
            <a:cxnSpLocks/>
          </p:cNvCxnSpPr>
          <p:nvPr/>
        </p:nvCxnSpPr>
        <p:spPr>
          <a:xfrm>
            <a:off x="7119892" y="3481533"/>
            <a:ext cx="122511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7861C380-BBCD-41F0-A476-10F43BF23F39}"/>
              </a:ext>
            </a:extLst>
          </p:cNvPr>
          <p:cNvSpPr txBox="1"/>
          <p:nvPr/>
        </p:nvSpPr>
        <p:spPr>
          <a:xfrm>
            <a:off x="8621704" y="3296867"/>
            <a:ext cx="1924966" cy="369332"/>
          </a:xfrm>
          <a:prstGeom prst="rect">
            <a:avLst/>
          </a:prstGeom>
          <a:noFill/>
        </p:spPr>
        <p:txBody>
          <a:bodyPr wrap="square" rtlCol="0">
            <a:spAutoFit/>
          </a:bodyPr>
          <a:lstStyle/>
          <a:p>
            <a:r>
              <a:rPr lang="fr-FR" dirty="0" err="1">
                <a:solidFill>
                  <a:schemeClr val="bg1"/>
                </a:solidFill>
              </a:rPr>
              <a:t>Krs</a:t>
            </a:r>
            <a:r>
              <a:rPr lang="fr-FR" dirty="0">
                <a:solidFill>
                  <a:schemeClr val="bg1"/>
                </a:solidFill>
              </a:rPr>
              <a:t> (cm³/hPa/d)</a:t>
            </a:r>
            <a:endParaRPr lang="fr-BE" dirty="0">
              <a:solidFill>
                <a:schemeClr val="bg1"/>
              </a:solidFill>
            </a:endParaRPr>
          </a:p>
        </p:txBody>
      </p:sp>
      <p:sp>
        <p:nvSpPr>
          <p:cNvPr id="21" name="ZoneTexte 20">
            <a:extLst>
              <a:ext uri="{FF2B5EF4-FFF2-40B4-BE49-F238E27FC236}">
                <a16:creationId xmlns:a16="http://schemas.microsoft.com/office/drawing/2014/main" id="{76A6120F-5F2A-4CEB-865F-33F7F5E60D67}"/>
              </a:ext>
            </a:extLst>
          </p:cNvPr>
          <p:cNvSpPr txBox="1"/>
          <p:nvPr/>
        </p:nvSpPr>
        <p:spPr>
          <a:xfrm>
            <a:off x="3386796" y="17755"/>
            <a:ext cx="1842154" cy="369332"/>
          </a:xfrm>
          <a:prstGeom prst="rect">
            <a:avLst/>
          </a:prstGeom>
          <a:noFill/>
        </p:spPr>
        <p:txBody>
          <a:bodyPr wrap="square" rtlCol="0">
            <a:spAutoFit/>
          </a:bodyPr>
          <a:lstStyle/>
          <a:p>
            <a:pPr algn="ctr"/>
            <a:r>
              <a:rPr lang="fr-FR" b="1" dirty="0">
                <a:solidFill>
                  <a:schemeClr val="bg1"/>
                </a:solidFill>
              </a:rPr>
              <a:t>Inputs MARSHAL</a:t>
            </a:r>
            <a:endParaRPr lang="fr-BE" b="1" dirty="0">
              <a:solidFill>
                <a:schemeClr val="bg1"/>
              </a:solidFill>
            </a:endParaRPr>
          </a:p>
        </p:txBody>
      </p:sp>
      <p:sp>
        <p:nvSpPr>
          <p:cNvPr id="22" name="ZoneTexte 21">
            <a:extLst>
              <a:ext uri="{FF2B5EF4-FFF2-40B4-BE49-F238E27FC236}">
                <a16:creationId xmlns:a16="http://schemas.microsoft.com/office/drawing/2014/main" id="{245B8357-561B-4F80-AAB7-08ED9EF8CC67}"/>
              </a:ext>
            </a:extLst>
          </p:cNvPr>
          <p:cNvSpPr txBox="1"/>
          <p:nvPr/>
        </p:nvSpPr>
        <p:spPr>
          <a:xfrm>
            <a:off x="2232776" y="599964"/>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1 </a:t>
            </a:r>
            <a:endParaRPr lang="fr-BE" sz="1400" dirty="0">
              <a:solidFill>
                <a:schemeClr val="bg1"/>
              </a:solidFill>
            </a:endParaRPr>
          </a:p>
        </p:txBody>
      </p:sp>
      <p:sp>
        <p:nvSpPr>
          <p:cNvPr id="23" name="ZoneTexte 22">
            <a:extLst>
              <a:ext uri="{FF2B5EF4-FFF2-40B4-BE49-F238E27FC236}">
                <a16:creationId xmlns:a16="http://schemas.microsoft.com/office/drawing/2014/main" id="{50DD6B8F-5DE3-47C5-8207-937AEAA2E67F}"/>
              </a:ext>
            </a:extLst>
          </p:cNvPr>
          <p:cNvSpPr txBox="1"/>
          <p:nvPr/>
        </p:nvSpPr>
        <p:spPr>
          <a:xfrm>
            <a:off x="3819627" y="2492387"/>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4 </a:t>
            </a:r>
            <a:endParaRPr lang="fr-BE" sz="1400" dirty="0">
              <a:solidFill>
                <a:schemeClr val="bg1"/>
              </a:solidFill>
            </a:endParaRPr>
          </a:p>
        </p:txBody>
      </p:sp>
      <p:sp>
        <p:nvSpPr>
          <p:cNvPr id="47" name="ZoneTexte 46">
            <a:extLst>
              <a:ext uri="{FF2B5EF4-FFF2-40B4-BE49-F238E27FC236}">
                <a16:creationId xmlns:a16="http://schemas.microsoft.com/office/drawing/2014/main" id="{8CF1E4D2-F6E9-4905-905D-B78D12E7CF87}"/>
              </a:ext>
            </a:extLst>
          </p:cNvPr>
          <p:cNvSpPr txBox="1"/>
          <p:nvPr/>
        </p:nvSpPr>
        <p:spPr>
          <a:xfrm>
            <a:off x="8410112" y="2844555"/>
            <a:ext cx="2038899" cy="369332"/>
          </a:xfrm>
          <a:prstGeom prst="rect">
            <a:avLst/>
          </a:prstGeom>
          <a:noFill/>
        </p:spPr>
        <p:txBody>
          <a:bodyPr wrap="square" rtlCol="0">
            <a:spAutoFit/>
          </a:bodyPr>
          <a:lstStyle/>
          <a:p>
            <a:pPr algn="ctr"/>
            <a:r>
              <a:rPr lang="fr-FR" b="1" dirty="0">
                <a:solidFill>
                  <a:schemeClr val="bg1"/>
                </a:solidFill>
              </a:rPr>
              <a:t>Output MARSHAL</a:t>
            </a:r>
            <a:endParaRPr lang="fr-BE" b="1" dirty="0">
              <a:solidFill>
                <a:schemeClr val="bg1"/>
              </a:solidFill>
            </a:endParaRPr>
          </a:p>
        </p:txBody>
      </p:sp>
      <p:cxnSp>
        <p:nvCxnSpPr>
          <p:cNvPr id="48" name="Connecteur droit avec flèche 47">
            <a:extLst>
              <a:ext uri="{FF2B5EF4-FFF2-40B4-BE49-F238E27FC236}">
                <a16:creationId xmlns:a16="http://schemas.microsoft.com/office/drawing/2014/main" id="{E80A3EB3-44D1-442C-9C1C-7B3F28DB309F}"/>
              </a:ext>
            </a:extLst>
          </p:cNvPr>
          <p:cNvCxnSpPr>
            <a:cxnSpLocks/>
          </p:cNvCxnSpPr>
          <p:nvPr/>
        </p:nvCxnSpPr>
        <p:spPr>
          <a:xfrm flipV="1">
            <a:off x="2167632" y="4012707"/>
            <a:ext cx="0" cy="232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90BFE6EA-548B-440F-82AC-EE8F77F79CD5}"/>
              </a:ext>
            </a:extLst>
          </p:cNvPr>
          <p:cNvCxnSpPr>
            <a:cxnSpLocks/>
          </p:cNvCxnSpPr>
          <p:nvPr/>
        </p:nvCxnSpPr>
        <p:spPr>
          <a:xfrm>
            <a:off x="2167632" y="6340141"/>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CBA3F326-A9CA-4C48-9ECB-27180752C5FC}"/>
              </a:ext>
            </a:extLst>
          </p:cNvPr>
          <p:cNvSpPr txBox="1"/>
          <p:nvPr/>
        </p:nvSpPr>
        <p:spPr>
          <a:xfrm>
            <a:off x="3401628" y="6475073"/>
            <a:ext cx="976544" cy="369332"/>
          </a:xfrm>
          <a:prstGeom prst="rect">
            <a:avLst/>
          </a:prstGeom>
          <a:noFill/>
        </p:spPr>
        <p:txBody>
          <a:bodyPr wrap="square" rtlCol="0">
            <a:spAutoFit/>
          </a:bodyPr>
          <a:lstStyle/>
          <a:p>
            <a:r>
              <a:rPr lang="fr-FR" dirty="0">
                <a:solidFill>
                  <a:schemeClr val="bg1"/>
                </a:solidFill>
              </a:rPr>
              <a:t>Age  (d)</a:t>
            </a:r>
            <a:endParaRPr lang="fr-BE" dirty="0">
              <a:solidFill>
                <a:schemeClr val="bg1"/>
              </a:solidFill>
            </a:endParaRPr>
          </a:p>
        </p:txBody>
      </p:sp>
      <p:sp>
        <p:nvSpPr>
          <p:cNvPr id="51" name="ZoneTexte 50">
            <a:extLst>
              <a:ext uri="{FF2B5EF4-FFF2-40B4-BE49-F238E27FC236}">
                <a16:creationId xmlns:a16="http://schemas.microsoft.com/office/drawing/2014/main" id="{A2D3B9B2-D933-4956-B52E-501ECAF34104}"/>
              </a:ext>
            </a:extLst>
          </p:cNvPr>
          <p:cNvSpPr txBox="1"/>
          <p:nvPr/>
        </p:nvSpPr>
        <p:spPr>
          <a:xfrm>
            <a:off x="658435" y="5015550"/>
            <a:ext cx="1509197" cy="646331"/>
          </a:xfrm>
          <a:prstGeom prst="rect">
            <a:avLst/>
          </a:prstGeom>
          <a:noFill/>
        </p:spPr>
        <p:txBody>
          <a:bodyPr wrap="square" rtlCol="0">
            <a:spAutoFit/>
          </a:bodyPr>
          <a:lstStyle/>
          <a:p>
            <a:r>
              <a:rPr lang="fr-FR" dirty="0">
                <a:solidFill>
                  <a:schemeClr val="bg1"/>
                </a:solidFill>
              </a:rPr>
              <a:t>Kr </a:t>
            </a:r>
            <a:r>
              <a:rPr lang="fr-FR" b="1" dirty="0" err="1">
                <a:solidFill>
                  <a:schemeClr val="bg1"/>
                </a:solidFill>
              </a:rPr>
              <a:t>lateral</a:t>
            </a:r>
            <a:r>
              <a:rPr lang="fr-FR" dirty="0">
                <a:solidFill>
                  <a:schemeClr val="bg1"/>
                </a:solidFill>
              </a:rPr>
              <a:t> root (cm/hPa/d)</a:t>
            </a:r>
            <a:endParaRPr lang="fr-BE" dirty="0">
              <a:solidFill>
                <a:schemeClr val="bg1"/>
              </a:solidFill>
            </a:endParaRPr>
          </a:p>
        </p:txBody>
      </p:sp>
      <p:cxnSp>
        <p:nvCxnSpPr>
          <p:cNvPr id="52" name="Connecteur droit 51">
            <a:extLst>
              <a:ext uri="{FF2B5EF4-FFF2-40B4-BE49-F238E27FC236}">
                <a16:creationId xmlns:a16="http://schemas.microsoft.com/office/drawing/2014/main" id="{1B0C6777-F699-4FF0-A4F4-DA27D4615B5E}"/>
              </a:ext>
            </a:extLst>
          </p:cNvPr>
          <p:cNvCxnSpPr/>
          <p:nvPr/>
        </p:nvCxnSpPr>
        <p:spPr>
          <a:xfrm>
            <a:off x="2283043" y="4575707"/>
            <a:ext cx="90552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60DACA3D-4F4D-4F95-9D03-5946D8810960}"/>
              </a:ext>
            </a:extLst>
          </p:cNvPr>
          <p:cNvCxnSpPr>
            <a:cxnSpLocks/>
          </p:cNvCxnSpPr>
          <p:nvPr/>
        </p:nvCxnSpPr>
        <p:spPr>
          <a:xfrm>
            <a:off x="3889900" y="5731281"/>
            <a:ext cx="19087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76C2EF37-A4C8-4416-AEFC-C2320CDF7475}"/>
              </a:ext>
            </a:extLst>
          </p:cNvPr>
          <p:cNvSpPr txBox="1"/>
          <p:nvPr/>
        </p:nvSpPr>
        <p:spPr>
          <a:xfrm>
            <a:off x="2220898" y="6034718"/>
            <a:ext cx="1100817" cy="369332"/>
          </a:xfrm>
          <a:prstGeom prst="rect">
            <a:avLst/>
          </a:prstGeom>
          <a:noFill/>
        </p:spPr>
        <p:txBody>
          <a:bodyPr wrap="square" rtlCol="0">
            <a:spAutoFit/>
          </a:bodyPr>
          <a:lstStyle/>
          <a:p>
            <a:r>
              <a:rPr lang="fr-FR" dirty="0">
                <a:solidFill>
                  <a:schemeClr val="bg1"/>
                </a:solidFill>
              </a:rPr>
              <a:t>0          9</a:t>
            </a:r>
            <a:endParaRPr lang="fr-BE" dirty="0">
              <a:solidFill>
                <a:schemeClr val="bg1"/>
              </a:solidFill>
            </a:endParaRPr>
          </a:p>
        </p:txBody>
      </p:sp>
      <p:sp>
        <p:nvSpPr>
          <p:cNvPr id="55" name="ZoneTexte 54">
            <a:extLst>
              <a:ext uri="{FF2B5EF4-FFF2-40B4-BE49-F238E27FC236}">
                <a16:creationId xmlns:a16="http://schemas.microsoft.com/office/drawing/2014/main" id="{2126AEA9-5CDC-458F-8EB8-E1778D0EF389}"/>
              </a:ext>
            </a:extLst>
          </p:cNvPr>
          <p:cNvSpPr txBox="1"/>
          <p:nvPr/>
        </p:nvSpPr>
        <p:spPr>
          <a:xfrm>
            <a:off x="3743433" y="6034718"/>
            <a:ext cx="2277108" cy="369332"/>
          </a:xfrm>
          <a:prstGeom prst="rect">
            <a:avLst/>
          </a:prstGeom>
          <a:noFill/>
        </p:spPr>
        <p:txBody>
          <a:bodyPr wrap="square" rtlCol="0">
            <a:spAutoFit/>
          </a:bodyPr>
          <a:lstStyle/>
          <a:p>
            <a:r>
              <a:rPr lang="fr-FR" dirty="0">
                <a:solidFill>
                  <a:schemeClr val="bg1"/>
                </a:solidFill>
              </a:rPr>
              <a:t>20                        50</a:t>
            </a:r>
            <a:endParaRPr lang="fr-BE" dirty="0">
              <a:solidFill>
                <a:schemeClr val="bg1"/>
              </a:solidFill>
            </a:endParaRPr>
          </a:p>
        </p:txBody>
      </p:sp>
      <p:sp>
        <p:nvSpPr>
          <p:cNvPr id="57" name="ZoneTexte 56">
            <a:extLst>
              <a:ext uri="{FF2B5EF4-FFF2-40B4-BE49-F238E27FC236}">
                <a16:creationId xmlns:a16="http://schemas.microsoft.com/office/drawing/2014/main" id="{C33384F3-4D20-45C2-B81F-399EB2CBDCDA}"/>
              </a:ext>
            </a:extLst>
          </p:cNvPr>
          <p:cNvSpPr txBox="1"/>
          <p:nvPr/>
        </p:nvSpPr>
        <p:spPr>
          <a:xfrm>
            <a:off x="2234255" y="4232418"/>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1 </a:t>
            </a:r>
            <a:endParaRPr lang="fr-BE" sz="1400" dirty="0">
              <a:solidFill>
                <a:schemeClr val="bg1"/>
              </a:solidFill>
            </a:endParaRPr>
          </a:p>
        </p:txBody>
      </p:sp>
      <p:sp>
        <p:nvSpPr>
          <p:cNvPr id="58" name="ZoneTexte 57">
            <a:extLst>
              <a:ext uri="{FF2B5EF4-FFF2-40B4-BE49-F238E27FC236}">
                <a16:creationId xmlns:a16="http://schemas.microsoft.com/office/drawing/2014/main" id="{BE6EC0D7-DE9E-4994-BEDB-86A763B7F8E3}"/>
              </a:ext>
            </a:extLst>
          </p:cNvPr>
          <p:cNvSpPr txBox="1"/>
          <p:nvPr/>
        </p:nvSpPr>
        <p:spPr>
          <a:xfrm>
            <a:off x="3821106" y="5387992"/>
            <a:ext cx="2121761" cy="307777"/>
          </a:xfrm>
          <a:prstGeom prst="rect">
            <a:avLst/>
          </a:prstGeom>
          <a:noFill/>
        </p:spPr>
        <p:txBody>
          <a:bodyPr wrap="square" rtlCol="0">
            <a:spAutoFit/>
          </a:bodyPr>
          <a:lstStyle/>
          <a:p>
            <a:r>
              <a:rPr lang="fr-FR" sz="1400" dirty="0">
                <a:solidFill>
                  <a:schemeClr val="bg1"/>
                </a:solidFill>
              </a:rPr>
              <a:t>Output MECHA </a:t>
            </a:r>
            <a:r>
              <a:rPr lang="fr-FR" sz="1400" dirty="0" err="1">
                <a:solidFill>
                  <a:schemeClr val="bg1"/>
                </a:solidFill>
              </a:rPr>
              <a:t>kr</a:t>
            </a:r>
            <a:r>
              <a:rPr lang="fr-FR" sz="1400" dirty="0">
                <a:solidFill>
                  <a:schemeClr val="bg1"/>
                </a:solidFill>
              </a:rPr>
              <a:t> type 4 </a:t>
            </a:r>
            <a:endParaRPr lang="fr-BE" sz="1400" dirty="0">
              <a:solidFill>
                <a:schemeClr val="bg1"/>
              </a:solidFill>
            </a:endParaRPr>
          </a:p>
        </p:txBody>
      </p:sp>
      <p:sp>
        <p:nvSpPr>
          <p:cNvPr id="60" name="Accolade fermante 59">
            <a:extLst>
              <a:ext uri="{FF2B5EF4-FFF2-40B4-BE49-F238E27FC236}">
                <a16:creationId xmlns:a16="http://schemas.microsoft.com/office/drawing/2014/main" id="{49474F1F-F95B-4F28-A884-3C8D98EE2F92}"/>
              </a:ext>
            </a:extLst>
          </p:cNvPr>
          <p:cNvSpPr/>
          <p:nvPr/>
        </p:nvSpPr>
        <p:spPr>
          <a:xfrm>
            <a:off x="6383045" y="582209"/>
            <a:ext cx="358095" cy="5804084"/>
          </a:xfrm>
          <a:prstGeom prst="rightBrace">
            <a:avLst>
              <a:gd name="adj1" fmla="val 72790"/>
              <a:gd name="adj2" fmla="val 50000"/>
            </a:avLst>
          </a:prstGeom>
          <a:ln w="7620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Tree>
    <p:extLst>
      <p:ext uri="{BB962C8B-B14F-4D97-AF65-F5344CB8AC3E}">
        <p14:creationId xmlns:p14="http://schemas.microsoft.com/office/powerpoint/2010/main" val="3822442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a:extLst>
              <a:ext uri="{FF2B5EF4-FFF2-40B4-BE49-F238E27FC236}">
                <a16:creationId xmlns:a16="http://schemas.microsoft.com/office/drawing/2014/main" id="{108F9051-9FBB-487F-ACE1-F8AEE0CF1E9F}"/>
              </a:ext>
            </a:extLst>
          </p:cNvPr>
          <p:cNvCxnSpPr>
            <a:cxnSpLocks/>
          </p:cNvCxnSpPr>
          <p:nvPr/>
        </p:nvCxnSpPr>
        <p:spPr>
          <a:xfrm flipV="1">
            <a:off x="3161204" y="78988"/>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765BB2E9-EB0A-4880-9E7C-E4B05AEF4D63}"/>
              </a:ext>
            </a:extLst>
          </p:cNvPr>
          <p:cNvCxnSpPr>
            <a:cxnSpLocks/>
          </p:cNvCxnSpPr>
          <p:nvPr/>
        </p:nvCxnSpPr>
        <p:spPr>
          <a:xfrm>
            <a:off x="3161204" y="3505768"/>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9D2A8B0-5200-423F-B38F-A525DA7ACA0D}"/>
              </a:ext>
            </a:extLst>
          </p:cNvPr>
          <p:cNvSpPr txBox="1"/>
          <p:nvPr/>
        </p:nvSpPr>
        <p:spPr>
          <a:xfrm>
            <a:off x="3454163" y="3518899"/>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28" name="Connecteur droit 27">
            <a:extLst>
              <a:ext uri="{FF2B5EF4-FFF2-40B4-BE49-F238E27FC236}">
                <a16:creationId xmlns:a16="http://schemas.microsoft.com/office/drawing/2014/main" id="{F1618ECE-4C7A-479C-ADFE-CCE8BDEBBEA8}"/>
              </a:ext>
            </a:extLst>
          </p:cNvPr>
          <p:cNvCxnSpPr>
            <a:cxnSpLocks/>
          </p:cNvCxnSpPr>
          <p:nvPr/>
        </p:nvCxnSpPr>
        <p:spPr>
          <a:xfrm flipV="1">
            <a:off x="5177199" y="1510964"/>
            <a:ext cx="806336" cy="46342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68EE249-7487-4ABF-81C4-99E2D9ADEAA7}"/>
              </a:ext>
            </a:extLst>
          </p:cNvPr>
          <p:cNvCxnSpPr>
            <a:cxnSpLocks/>
          </p:cNvCxnSpPr>
          <p:nvPr/>
        </p:nvCxnSpPr>
        <p:spPr>
          <a:xfrm flipV="1">
            <a:off x="4367799" y="2070493"/>
            <a:ext cx="621434" cy="36198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1A8D1C2-77D4-4479-A01E-428DEEF58774}"/>
              </a:ext>
            </a:extLst>
          </p:cNvPr>
          <p:cNvSpPr txBox="1"/>
          <p:nvPr/>
        </p:nvSpPr>
        <p:spPr>
          <a:xfrm>
            <a:off x="3822551" y="78987"/>
            <a:ext cx="3110182" cy="369332"/>
          </a:xfrm>
          <a:prstGeom prst="rect">
            <a:avLst/>
          </a:prstGeom>
          <a:noFill/>
        </p:spPr>
        <p:txBody>
          <a:bodyPr wrap="square" rtlCol="0">
            <a:spAutoFit/>
          </a:bodyPr>
          <a:lstStyle/>
          <a:p>
            <a:pPr algn="ctr"/>
            <a:r>
              <a:rPr lang="fr-FR" b="1" dirty="0">
                <a:solidFill>
                  <a:schemeClr val="bg1"/>
                </a:solidFill>
              </a:rPr>
              <a:t>Analyse de </a:t>
            </a:r>
            <a:r>
              <a:rPr lang="fr-FR" b="1" dirty="0" err="1">
                <a:solidFill>
                  <a:schemeClr val="bg1"/>
                </a:solidFill>
              </a:rPr>
              <a:t>sensib</a:t>
            </a:r>
            <a:r>
              <a:rPr lang="fr-FR" b="1" dirty="0">
                <a:solidFill>
                  <a:schemeClr val="bg1"/>
                </a:solidFill>
              </a:rPr>
              <a:t>. MECHA</a:t>
            </a:r>
            <a:endParaRPr lang="fr-BE" b="1" dirty="0">
              <a:solidFill>
                <a:schemeClr val="bg1"/>
              </a:solidFill>
            </a:endParaRPr>
          </a:p>
        </p:txBody>
      </p:sp>
      <p:sp>
        <p:nvSpPr>
          <p:cNvPr id="35" name="Ellipse 34">
            <a:extLst>
              <a:ext uri="{FF2B5EF4-FFF2-40B4-BE49-F238E27FC236}">
                <a16:creationId xmlns:a16="http://schemas.microsoft.com/office/drawing/2014/main" id="{70CBFB6D-A5C7-41EE-821D-592F99E73AF6}"/>
              </a:ext>
            </a:extLst>
          </p:cNvPr>
          <p:cNvSpPr/>
          <p:nvPr/>
        </p:nvSpPr>
        <p:spPr>
          <a:xfrm>
            <a:off x="4989234" y="1933563"/>
            <a:ext cx="196843" cy="1881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2" name="Connecteur droit 41">
            <a:extLst>
              <a:ext uri="{FF2B5EF4-FFF2-40B4-BE49-F238E27FC236}">
                <a16:creationId xmlns:a16="http://schemas.microsoft.com/office/drawing/2014/main" id="{B30C2CB7-D2AB-4968-A568-94C94EBA1A23}"/>
              </a:ext>
            </a:extLst>
          </p:cNvPr>
          <p:cNvCxnSpPr>
            <a:cxnSpLocks/>
          </p:cNvCxnSpPr>
          <p:nvPr/>
        </p:nvCxnSpPr>
        <p:spPr>
          <a:xfrm flipV="1">
            <a:off x="5187553" y="2634275"/>
            <a:ext cx="1008274" cy="26487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EE1771A-EDB5-4EB4-AC13-A457F163008B}"/>
              </a:ext>
            </a:extLst>
          </p:cNvPr>
          <p:cNvCxnSpPr>
            <a:cxnSpLocks/>
          </p:cNvCxnSpPr>
          <p:nvPr/>
        </p:nvCxnSpPr>
        <p:spPr>
          <a:xfrm flipV="1">
            <a:off x="4296778" y="2968620"/>
            <a:ext cx="702809" cy="22642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Ellipse 43">
            <a:extLst>
              <a:ext uri="{FF2B5EF4-FFF2-40B4-BE49-F238E27FC236}">
                <a16:creationId xmlns:a16="http://schemas.microsoft.com/office/drawing/2014/main" id="{3E14C62B-444B-4070-96DE-44E81574868F}"/>
              </a:ext>
            </a:extLst>
          </p:cNvPr>
          <p:cNvSpPr/>
          <p:nvPr/>
        </p:nvSpPr>
        <p:spPr>
          <a:xfrm>
            <a:off x="4999588" y="2831690"/>
            <a:ext cx="196843" cy="1881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Rectangle 29">
            <a:extLst>
              <a:ext uri="{FF2B5EF4-FFF2-40B4-BE49-F238E27FC236}">
                <a16:creationId xmlns:a16="http://schemas.microsoft.com/office/drawing/2014/main" id="{2A286B25-6C8D-4EDE-AA61-E83CCC8B15E0}"/>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31" name="Connecteur droit avec flèche 30">
            <a:extLst>
              <a:ext uri="{FF2B5EF4-FFF2-40B4-BE49-F238E27FC236}">
                <a16:creationId xmlns:a16="http://schemas.microsoft.com/office/drawing/2014/main" id="{20503ADB-7211-4440-849C-A6146F21F67A}"/>
              </a:ext>
            </a:extLst>
          </p:cNvPr>
          <p:cNvCxnSpPr>
            <a:cxnSpLocks/>
          </p:cNvCxnSpPr>
          <p:nvPr/>
        </p:nvCxnSpPr>
        <p:spPr>
          <a:xfrm flipV="1">
            <a:off x="3162684" y="3808520"/>
            <a:ext cx="0" cy="2743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DD42B718-825B-409A-B18C-5542DA16D375}"/>
              </a:ext>
            </a:extLst>
          </p:cNvPr>
          <p:cNvCxnSpPr>
            <a:cxnSpLocks/>
          </p:cNvCxnSpPr>
          <p:nvPr/>
        </p:nvCxnSpPr>
        <p:spPr>
          <a:xfrm>
            <a:off x="3162684" y="6552292"/>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D02E3A6F-9FFE-4585-B020-298D0BC9A0B9}"/>
              </a:ext>
            </a:extLst>
          </p:cNvPr>
          <p:cNvSpPr txBox="1"/>
          <p:nvPr/>
        </p:nvSpPr>
        <p:spPr>
          <a:xfrm>
            <a:off x="3455643" y="6565423"/>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39" name="Connecteur droit 38">
            <a:extLst>
              <a:ext uri="{FF2B5EF4-FFF2-40B4-BE49-F238E27FC236}">
                <a16:creationId xmlns:a16="http://schemas.microsoft.com/office/drawing/2014/main" id="{B01839C6-78B7-427F-9E02-24EECAFE7DD8}"/>
              </a:ext>
            </a:extLst>
          </p:cNvPr>
          <p:cNvCxnSpPr>
            <a:cxnSpLocks/>
          </p:cNvCxnSpPr>
          <p:nvPr/>
        </p:nvCxnSpPr>
        <p:spPr>
          <a:xfrm flipV="1">
            <a:off x="5178679" y="4557488"/>
            <a:ext cx="806336" cy="46342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5737B7F-C1E5-4AED-BE2F-383E6F57C162}"/>
              </a:ext>
            </a:extLst>
          </p:cNvPr>
          <p:cNvCxnSpPr>
            <a:cxnSpLocks/>
          </p:cNvCxnSpPr>
          <p:nvPr/>
        </p:nvCxnSpPr>
        <p:spPr>
          <a:xfrm flipV="1">
            <a:off x="4369279" y="5117017"/>
            <a:ext cx="621434" cy="36198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BC51D0D6-59A4-427C-B418-287C1CA088FA}"/>
              </a:ext>
            </a:extLst>
          </p:cNvPr>
          <p:cNvSpPr/>
          <p:nvPr/>
        </p:nvSpPr>
        <p:spPr>
          <a:xfrm>
            <a:off x="4990714" y="4980087"/>
            <a:ext cx="196843" cy="1881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6" name="Connecteur droit 45">
            <a:extLst>
              <a:ext uri="{FF2B5EF4-FFF2-40B4-BE49-F238E27FC236}">
                <a16:creationId xmlns:a16="http://schemas.microsoft.com/office/drawing/2014/main" id="{25AAD12B-0FE1-4E8D-B7BD-29CC25FBC328}"/>
              </a:ext>
            </a:extLst>
          </p:cNvPr>
          <p:cNvCxnSpPr>
            <a:cxnSpLocks/>
          </p:cNvCxnSpPr>
          <p:nvPr/>
        </p:nvCxnSpPr>
        <p:spPr>
          <a:xfrm flipV="1">
            <a:off x="5189033" y="5680799"/>
            <a:ext cx="1008274" cy="26487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E3B79929-81DC-4F8D-AC04-B3ECA686CFFA}"/>
              </a:ext>
            </a:extLst>
          </p:cNvPr>
          <p:cNvCxnSpPr>
            <a:cxnSpLocks/>
          </p:cNvCxnSpPr>
          <p:nvPr/>
        </p:nvCxnSpPr>
        <p:spPr>
          <a:xfrm flipV="1">
            <a:off x="4298258" y="6015144"/>
            <a:ext cx="702809" cy="22642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Ellipse 47">
            <a:extLst>
              <a:ext uri="{FF2B5EF4-FFF2-40B4-BE49-F238E27FC236}">
                <a16:creationId xmlns:a16="http://schemas.microsoft.com/office/drawing/2014/main" id="{44240665-F113-4CF1-AB8D-A588AE25FFE6}"/>
              </a:ext>
            </a:extLst>
          </p:cNvPr>
          <p:cNvSpPr/>
          <p:nvPr/>
        </p:nvSpPr>
        <p:spPr>
          <a:xfrm>
            <a:off x="5001068" y="5878214"/>
            <a:ext cx="196843" cy="18818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9" name="ZoneTexte 48">
            <a:extLst>
              <a:ext uri="{FF2B5EF4-FFF2-40B4-BE49-F238E27FC236}">
                <a16:creationId xmlns:a16="http://schemas.microsoft.com/office/drawing/2014/main" id="{3370D976-0347-4218-A77B-EECB7129AE93}"/>
              </a:ext>
            </a:extLst>
          </p:cNvPr>
          <p:cNvSpPr txBox="1"/>
          <p:nvPr/>
        </p:nvSpPr>
        <p:spPr>
          <a:xfrm>
            <a:off x="1340553" y="1640549"/>
            <a:ext cx="1713374" cy="646331"/>
          </a:xfrm>
          <a:prstGeom prst="rect">
            <a:avLst/>
          </a:prstGeom>
          <a:noFill/>
        </p:spPr>
        <p:txBody>
          <a:bodyPr wrap="square" rtlCol="0">
            <a:spAutoFit/>
          </a:bodyPr>
          <a:lstStyle/>
          <a:p>
            <a:r>
              <a:rPr lang="fr-FR" dirty="0">
                <a:solidFill>
                  <a:schemeClr val="bg1"/>
                </a:solidFill>
              </a:rPr>
              <a:t>Kr </a:t>
            </a:r>
            <a:r>
              <a:rPr lang="fr-FR" b="1" dirty="0">
                <a:solidFill>
                  <a:schemeClr val="bg1"/>
                </a:solidFill>
              </a:rPr>
              <a:t>principal</a:t>
            </a:r>
            <a:r>
              <a:rPr lang="fr-FR" dirty="0">
                <a:solidFill>
                  <a:schemeClr val="bg1"/>
                </a:solidFill>
              </a:rPr>
              <a:t> root (cm/hPa/d)</a:t>
            </a:r>
            <a:endParaRPr lang="fr-BE" dirty="0">
              <a:solidFill>
                <a:schemeClr val="bg1"/>
              </a:solidFill>
            </a:endParaRPr>
          </a:p>
        </p:txBody>
      </p:sp>
      <p:sp>
        <p:nvSpPr>
          <p:cNvPr id="50" name="ZoneTexte 49">
            <a:extLst>
              <a:ext uri="{FF2B5EF4-FFF2-40B4-BE49-F238E27FC236}">
                <a16:creationId xmlns:a16="http://schemas.microsoft.com/office/drawing/2014/main" id="{FFD6C2EE-6A56-4A50-8A23-ED45B67719C3}"/>
              </a:ext>
            </a:extLst>
          </p:cNvPr>
          <p:cNvSpPr txBox="1"/>
          <p:nvPr/>
        </p:nvSpPr>
        <p:spPr>
          <a:xfrm>
            <a:off x="1519574" y="4740341"/>
            <a:ext cx="1509197" cy="646331"/>
          </a:xfrm>
          <a:prstGeom prst="rect">
            <a:avLst/>
          </a:prstGeom>
          <a:noFill/>
        </p:spPr>
        <p:txBody>
          <a:bodyPr wrap="square" rtlCol="0">
            <a:spAutoFit/>
          </a:bodyPr>
          <a:lstStyle/>
          <a:p>
            <a:r>
              <a:rPr lang="fr-FR" dirty="0">
                <a:solidFill>
                  <a:schemeClr val="bg1"/>
                </a:solidFill>
              </a:rPr>
              <a:t>Kr </a:t>
            </a:r>
            <a:r>
              <a:rPr lang="fr-FR" b="1" dirty="0" err="1">
                <a:solidFill>
                  <a:schemeClr val="bg1"/>
                </a:solidFill>
              </a:rPr>
              <a:t>lateral</a:t>
            </a:r>
            <a:r>
              <a:rPr lang="fr-FR" dirty="0">
                <a:solidFill>
                  <a:schemeClr val="bg1"/>
                </a:solidFill>
              </a:rPr>
              <a:t> root (cm/hPa/d)</a:t>
            </a:r>
            <a:endParaRPr lang="fr-BE" dirty="0">
              <a:solidFill>
                <a:schemeClr val="bg1"/>
              </a:solidFill>
            </a:endParaRPr>
          </a:p>
        </p:txBody>
      </p:sp>
    </p:spTree>
    <p:extLst>
      <p:ext uri="{BB962C8B-B14F-4D97-AF65-F5344CB8AC3E}">
        <p14:creationId xmlns:p14="http://schemas.microsoft.com/office/powerpoint/2010/main" val="3849414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7861C380-BBCD-41F0-A476-10F43BF23F39}"/>
              </a:ext>
            </a:extLst>
          </p:cNvPr>
          <p:cNvSpPr txBox="1"/>
          <p:nvPr/>
        </p:nvSpPr>
        <p:spPr>
          <a:xfrm>
            <a:off x="1697111" y="2443123"/>
            <a:ext cx="1924966" cy="369332"/>
          </a:xfrm>
          <a:prstGeom prst="rect">
            <a:avLst/>
          </a:prstGeom>
          <a:noFill/>
        </p:spPr>
        <p:txBody>
          <a:bodyPr wrap="square" rtlCol="0">
            <a:spAutoFit/>
          </a:bodyPr>
          <a:lstStyle/>
          <a:p>
            <a:r>
              <a:rPr lang="fr-FR" dirty="0" err="1">
                <a:solidFill>
                  <a:schemeClr val="bg1"/>
                </a:solidFill>
              </a:rPr>
              <a:t>Krs</a:t>
            </a:r>
            <a:r>
              <a:rPr lang="fr-FR" dirty="0">
                <a:solidFill>
                  <a:schemeClr val="bg1"/>
                </a:solidFill>
              </a:rPr>
              <a:t> (cm³/hPa/d)</a:t>
            </a:r>
            <a:endParaRPr lang="fr-BE" dirty="0">
              <a:solidFill>
                <a:schemeClr val="bg1"/>
              </a:solidFill>
            </a:endParaRPr>
          </a:p>
        </p:txBody>
      </p:sp>
      <p:cxnSp>
        <p:nvCxnSpPr>
          <p:cNvPr id="24" name="Connecteur droit avec flèche 23">
            <a:extLst>
              <a:ext uri="{FF2B5EF4-FFF2-40B4-BE49-F238E27FC236}">
                <a16:creationId xmlns:a16="http://schemas.microsoft.com/office/drawing/2014/main" id="{108F9051-9FBB-487F-ACE1-F8AEE0CF1E9F}"/>
              </a:ext>
            </a:extLst>
          </p:cNvPr>
          <p:cNvCxnSpPr>
            <a:cxnSpLocks/>
          </p:cNvCxnSpPr>
          <p:nvPr/>
        </p:nvCxnSpPr>
        <p:spPr>
          <a:xfrm flipV="1">
            <a:off x="3489683" y="1011147"/>
            <a:ext cx="0" cy="3426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765BB2E9-EB0A-4880-9E7C-E4B05AEF4D63}"/>
              </a:ext>
            </a:extLst>
          </p:cNvPr>
          <p:cNvCxnSpPr>
            <a:cxnSpLocks/>
          </p:cNvCxnSpPr>
          <p:nvPr/>
        </p:nvCxnSpPr>
        <p:spPr>
          <a:xfrm>
            <a:off x="3489683" y="4437927"/>
            <a:ext cx="40112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9D2A8B0-5200-423F-B38F-A525DA7ACA0D}"/>
              </a:ext>
            </a:extLst>
          </p:cNvPr>
          <p:cNvSpPr txBox="1"/>
          <p:nvPr/>
        </p:nvSpPr>
        <p:spPr>
          <a:xfrm>
            <a:off x="3782642" y="4451058"/>
            <a:ext cx="3834388" cy="369332"/>
          </a:xfrm>
          <a:prstGeom prst="rect">
            <a:avLst/>
          </a:prstGeom>
          <a:noFill/>
        </p:spPr>
        <p:txBody>
          <a:bodyPr wrap="square" rtlCol="0">
            <a:spAutoFit/>
          </a:bodyPr>
          <a:lstStyle/>
          <a:p>
            <a:r>
              <a:rPr lang="fr-FR" dirty="0">
                <a:solidFill>
                  <a:schemeClr val="bg1"/>
                </a:solidFill>
              </a:rPr>
              <a:t>Variable explicative (ex: diam </a:t>
            </a:r>
            <a:r>
              <a:rPr lang="fr-FR" dirty="0" err="1">
                <a:solidFill>
                  <a:schemeClr val="bg1"/>
                </a:solidFill>
              </a:rPr>
              <a:t>stele</a:t>
            </a:r>
            <a:r>
              <a:rPr lang="fr-FR" dirty="0">
                <a:solidFill>
                  <a:schemeClr val="bg1"/>
                </a:solidFill>
              </a:rPr>
              <a:t>) </a:t>
            </a:r>
            <a:endParaRPr lang="fr-BE" dirty="0">
              <a:solidFill>
                <a:schemeClr val="bg1"/>
              </a:solidFill>
            </a:endParaRPr>
          </a:p>
        </p:txBody>
      </p:sp>
      <p:cxnSp>
        <p:nvCxnSpPr>
          <p:cNvPr id="28" name="Connecteur droit 27">
            <a:extLst>
              <a:ext uri="{FF2B5EF4-FFF2-40B4-BE49-F238E27FC236}">
                <a16:creationId xmlns:a16="http://schemas.microsoft.com/office/drawing/2014/main" id="{F1618ECE-4C7A-479C-ADFE-CCE8BDEBBEA8}"/>
              </a:ext>
            </a:extLst>
          </p:cNvPr>
          <p:cNvCxnSpPr>
            <a:cxnSpLocks/>
          </p:cNvCxnSpPr>
          <p:nvPr/>
        </p:nvCxnSpPr>
        <p:spPr>
          <a:xfrm flipV="1">
            <a:off x="5505678" y="2443123"/>
            <a:ext cx="806336" cy="46342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68EE249-7487-4ABF-81C4-99E2D9ADEAA7}"/>
              </a:ext>
            </a:extLst>
          </p:cNvPr>
          <p:cNvCxnSpPr>
            <a:cxnSpLocks/>
          </p:cNvCxnSpPr>
          <p:nvPr/>
        </p:nvCxnSpPr>
        <p:spPr>
          <a:xfrm flipV="1">
            <a:off x="4696278" y="3002652"/>
            <a:ext cx="621434" cy="36198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1A8D1C2-77D4-4479-A01E-428DEEF58774}"/>
              </a:ext>
            </a:extLst>
          </p:cNvPr>
          <p:cNvSpPr txBox="1"/>
          <p:nvPr/>
        </p:nvSpPr>
        <p:spPr>
          <a:xfrm>
            <a:off x="4390728" y="1011146"/>
            <a:ext cx="2632265" cy="646331"/>
          </a:xfrm>
          <a:prstGeom prst="rect">
            <a:avLst/>
          </a:prstGeom>
          <a:noFill/>
        </p:spPr>
        <p:txBody>
          <a:bodyPr wrap="square" rtlCol="0">
            <a:spAutoFit/>
          </a:bodyPr>
          <a:lstStyle/>
          <a:p>
            <a:pPr algn="ctr"/>
            <a:r>
              <a:rPr lang="fr-FR" b="1" dirty="0">
                <a:solidFill>
                  <a:schemeClr val="bg1"/>
                </a:solidFill>
              </a:rPr>
              <a:t>Analyse de </a:t>
            </a:r>
            <a:r>
              <a:rPr lang="fr-FR" b="1" dirty="0" err="1">
                <a:solidFill>
                  <a:schemeClr val="bg1"/>
                </a:solidFill>
              </a:rPr>
              <a:t>sensib</a:t>
            </a:r>
            <a:r>
              <a:rPr lang="fr-FR" b="1" dirty="0">
                <a:solidFill>
                  <a:schemeClr val="bg1"/>
                </a:solidFill>
              </a:rPr>
              <a:t>. MARSHAL</a:t>
            </a:r>
            <a:endParaRPr lang="fr-BE" b="1" dirty="0">
              <a:solidFill>
                <a:schemeClr val="bg1"/>
              </a:solidFill>
            </a:endParaRPr>
          </a:p>
        </p:txBody>
      </p:sp>
      <p:sp>
        <p:nvSpPr>
          <p:cNvPr id="35" name="Ellipse 34">
            <a:extLst>
              <a:ext uri="{FF2B5EF4-FFF2-40B4-BE49-F238E27FC236}">
                <a16:creationId xmlns:a16="http://schemas.microsoft.com/office/drawing/2014/main" id="{70CBFB6D-A5C7-41EE-821D-592F99E73AF6}"/>
              </a:ext>
            </a:extLst>
          </p:cNvPr>
          <p:cNvSpPr/>
          <p:nvPr/>
        </p:nvSpPr>
        <p:spPr>
          <a:xfrm>
            <a:off x="5317713" y="2865722"/>
            <a:ext cx="196843" cy="1881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43" name="Connecteur droit 42">
            <a:extLst>
              <a:ext uri="{FF2B5EF4-FFF2-40B4-BE49-F238E27FC236}">
                <a16:creationId xmlns:a16="http://schemas.microsoft.com/office/drawing/2014/main" id="{BEE1771A-EDB5-4EB4-AC13-A457F163008B}"/>
              </a:ext>
            </a:extLst>
          </p:cNvPr>
          <p:cNvCxnSpPr>
            <a:cxnSpLocks/>
          </p:cNvCxnSpPr>
          <p:nvPr/>
        </p:nvCxnSpPr>
        <p:spPr>
          <a:xfrm flipV="1">
            <a:off x="4614903" y="2959816"/>
            <a:ext cx="702809" cy="22642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3099C42-01D8-4823-964C-883B6C5A9EF0}"/>
              </a:ext>
            </a:extLst>
          </p:cNvPr>
          <p:cNvCxnSpPr>
            <a:cxnSpLocks/>
          </p:cNvCxnSpPr>
          <p:nvPr/>
        </p:nvCxnSpPr>
        <p:spPr>
          <a:xfrm flipV="1">
            <a:off x="5486398" y="2694962"/>
            <a:ext cx="702809" cy="22642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5AE287B-1EB1-45A9-842C-400E0F04F9FB}"/>
              </a:ext>
            </a:extLst>
          </p:cNvPr>
          <p:cNvSpPr txBox="1"/>
          <p:nvPr/>
        </p:nvSpPr>
        <p:spPr>
          <a:xfrm>
            <a:off x="6208486" y="2510296"/>
            <a:ext cx="5483405" cy="369332"/>
          </a:xfrm>
          <a:prstGeom prst="rect">
            <a:avLst/>
          </a:prstGeom>
          <a:noFill/>
        </p:spPr>
        <p:txBody>
          <a:bodyPr wrap="square" rtlCol="0">
            <a:spAutoFit/>
          </a:bodyPr>
          <a:lstStyle/>
          <a:p>
            <a:r>
              <a:rPr lang="fr-FR" dirty="0">
                <a:solidFill>
                  <a:srgbClr val="FFC000"/>
                </a:solidFill>
              </a:rPr>
              <a:t>Sensibilité variations anatomiques racines principales</a:t>
            </a:r>
            <a:endParaRPr lang="fr-BE" dirty="0">
              <a:solidFill>
                <a:srgbClr val="FFC000"/>
              </a:solidFill>
            </a:endParaRPr>
          </a:p>
        </p:txBody>
      </p:sp>
      <p:sp>
        <p:nvSpPr>
          <p:cNvPr id="36" name="ZoneTexte 35">
            <a:extLst>
              <a:ext uri="{FF2B5EF4-FFF2-40B4-BE49-F238E27FC236}">
                <a16:creationId xmlns:a16="http://schemas.microsoft.com/office/drawing/2014/main" id="{45D890A8-2065-4082-9E67-400743166163}"/>
              </a:ext>
            </a:extLst>
          </p:cNvPr>
          <p:cNvSpPr txBox="1"/>
          <p:nvPr/>
        </p:nvSpPr>
        <p:spPr>
          <a:xfrm>
            <a:off x="6289864" y="2183302"/>
            <a:ext cx="5483405" cy="369332"/>
          </a:xfrm>
          <a:prstGeom prst="rect">
            <a:avLst/>
          </a:prstGeom>
          <a:noFill/>
        </p:spPr>
        <p:txBody>
          <a:bodyPr wrap="square" rtlCol="0">
            <a:spAutoFit/>
          </a:bodyPr>
          <a:lstStyle/>
          <a:p>
            <a:r>
              <a:rPr lang="fr-FR" dirty="0">
                <a:solidFill>
                  <a:srgbClr val="7030A0"/>
                </a:solidFill>
              </a:rPr>
              <a:t>Sensibilité variations anatomiques racines latérales</a:t>
            </a:r>
            <a:endParaRPr lang="fr-BE" dirty="0">
              <a:solidFill>
                <a:srgbClr val="7030A0"/>
              </a:solidFill>
            </a:endParaRPr>
          </a:p>
        </p:txBody>
      </p:sp>
      <p:sp>
        <p:nvSpPr>
          <p:cNvPr id="37" name="Rectangle 36">
            <a:extLst>
              <a:ext uri="{FF2B5EF4-FFF2-40B4-BE49-F238E27FC236}">
                <a16:creationId xmlns:a16="http://schemas.microsoft.com/office/drawing/2014/main" id="{75561EED-C622-4269-9054-4BF54ACEDCCD}"/>
              </a:ext>
            </a:extLst>
          </p:cNvPr>
          <p:cNvSpPr/>
          <p:nvPr/>
        </p:nvSpPr>
        <p:spPr>
          <a:xfrm>
            <a:off x="1216242" y="6419741"/>
            <a:ext cx="9942990" cy="42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87851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273E96-F0FB-3090-17E5-6DF69E2C9D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53" b="4562"/>
          <a:stretch>
            <a:fillRect/>
          </a:stretch>
        </p:blipFill>
        <p:spPr bwMode="auto">
          <a:xfrm>
            <a:off x="617621" y="312821"/>
            <a:ext cx="5967663" cy="6545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446D7F-E9E9-CBC0-A808-750C97574E9A}"/>
              </a:ext>
            </a:extLst>
          </p:cNvPr>
          <p:cNvSpPr txBox="1"/>
          <p:nvPr/>
        </p:nvSpPr>
        <p:spPr>
          <a:xfrm>
            <a:off x="4588042" y="641230"/>
            <a:ext cx="7603958" cy="1384995"/>
          </a:xfrm>
          <a:prstGeom prst="rect">
            <a:avLst/>
          </a:prstGeom>
          <a:noFill/>
        </p:spPr>
        <p:txBody>
          <a:bodyPr wrap="square">
            <a:spAutoFit/>
          </a:bodyPr>
          <a:lstStyle/>
          <a:p>
            <a:r>
              <a:rPr lang="en-GB" sz="2800" dirty="0">
                <a:solidFill>
                  <a:schemeClr val="bg1"/>
                </a:solidFill>
              </a:rPr>
              <a:t>If roots from higher crown numbers show greater hydraulic conductance, what does this suggest about their internal structure?</a:t>
            </a:r>
            <a:endParaRPr lang="en-SE" sz="2800" dirty="0">
              <a:solidFill>
                <a:schemeClr val="bg1"/>
              </a:solidFill>
            </a:endParaRPr>
          </a:p>
        </p:txBody>
      </p:sp>
    </p:spTree>
    <p:extLst>
      <p:ext uri="{BB962C8B-B14F-4D97-AF65-F5344CB8AC3E}">
        <p14:creationId xmlns:p14="http://schemas.microsoft.com/office/powerpoint/2010/main" val="38998521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DA84F-CC34-AD5F-3F45-366587E61E91}"/>
              </a:ext>
            </a:extLst>
          </p:cNvPr>
          <p:cNvSpPr/>
          <p:nvPr/>
        </p:nvSpPr>
        <p:spPr>
          <a:xfrm>
            <a:off x="0" y="0"/>
            <a:ext cx="12192000" cy="6858000"/>
          </a:xfrm>
          <a:prstGeom prst="rect">
            <a:avLst/>
          </a:prstGeom>
          <a:solidFill>
            <a:srgbClr val="5257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5" name="Picture 4">
            <a:extLst>
              <a:ext uri="{FF2B5EF4-FFF2-40B4-BE49-F238E27FC236}">
                <a16:creationId xmlns:a16="http://schemas.microsoft.com/office/drawing/2014/main" id="{9C0F8621-D7FB-5F36-FEF1-48721F5DD81B}"/>
              </a:ext>
            </a:extLst>
          </p:cNvPr>
          <p:cNvPicPr>
            <a:picLocks noChangeAspect="1"/>
          </p:cNvPicPr>
          <p:nvPr/>
        </p:nvPicPr>
        <p:blipFill>
          <a:blip r:embed="rId2"/>
          <a:stretch>
            <a:fillRect/>
          </a:stretch>
        </p:blipFill>
        <p:spPr>
          <a:xfrm>
            <a:off x="5998604" y="738907"/>
            <a:ext cx="5547841" cy="5380186"/>
          </a:xfrm>
          <a:prstGeom prst="rect">
            <a:avLst/>
          </a:prstGeom>
        </p:spPr>
      </p:pic>
      <p:pic>
        <p:nvPicPr>
          <p:cNvPr id="7" name="Picture 6">
            <a:extLst>
              <a:ext uri="{FF2B5EF4-FFF2-40B4-BE49-F238E27FC236}">
                <a16:creationId xmlns:a16="http://schemas.microsoft.com/office/drawing/2014/main" id="{A14DB153-7CA2-5140-E056-F3F245B74DC8}"/>
              </a:ext>
            </a:extLst>
          </p:cNvPr>
          <p:cNvPicPr>
            <a:picLocks noChangeAspect="1"/>
          </p:cNvPicPr>
          <p:nvPr/>
        </p:nvPicPr>
        <p:blipFill>
          <a:blip r:embed="rId3">
            <a:clrChange>
              <a:clrFrom>
                <a:srgbClr val="52576E"/>
              </a:clrFrom>
              <a:clrTo>
                <a:srgbClr val="52576E">
                  <a:alpha val="0"/>
                </a:srgbClr>
              </a:clrTo>
            </a:clrChange>
          </a:blip>
          <a:stretch>
            <a:fillRect/>
          </a:stretch>
        </p:blipFill>
        <p:spPr>
          <a:xfrm>
            <a:off x="841280" y="773379"/>
            <a:ext cx="5448404" cy="5311241"/>
          </a:xfrm>
          <a:prstGeom prst="rect">
            <a:avLst/>
          </a:prstGeom>
        </p:spPr>
      </p:pic>
    </p:spTree>
    <p:extLst>
      <p:ext uri="{BB962C8B-B14F-4D97-AF65-F5344CB8AC3E}">
        <p14:creationId xmlns:p14="http://schemas.microsoft.com/office/powerpoint/2010/main" val="16461443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CECB6-430A-4A93-812E-FBC9602AFFF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580F0724-ACF7-4177-B911-284EA7DAD2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4</a:t>
            </a:fld>
            <a:endParaRPr lang="de-DE" sz="1600" b="1" dirty="0">
              <a:solidFill>
                <a:srgbClr val="002060"/>
              </a:solidFill>
            </a:endParaRPr>
          </a:p>
        </p:txBody>
      </p:sp>
      <p:sp>
        <p:nvSpPr>
          <p:cNvPr id="8" name="ZoneTexte 7">
            <a:extLst>
              <a:ext uri="{FF2B5EF4-FFF2-40B4-BE49-F238E27FC236}">
                <a16:creationId xmlns:a16="http://schemas.microsoft.com/office/drawing/2014/main" id="{786718CA-823E-49A2-8927-5E69E983873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A746B91C-FE00-4CEB-81EC-C339F8C8EF7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&amp; </a:t>
            </a:r>
            <a:r>
              <a:rPr lang="en-GB" sz="2800" kern="0" dirty="0">
                <a:solidFill>
                  <a:srgbClr val="002060"/>
                </a:solidFill>
                <a:latin typeface="Helvetica" pitchFamily="34" charset="0"/>
              </a:rPr>
              <a:t>MECHA </a:t>
            </a:r>
            <a:r>
              <a:rPr lang="fr-FR" sz="2800" kern="0" dirty="0">
                <a:solidFill>
                  <a:srgbClr val="002060"/>
                </a:solidFill>
                <a:latin typeface="Helvetica" pitchFamily="34" charset="0"/>
              </a:rPr>
              <a:t>-</a:t>
            </a:r>
            <a:endParaRPr lang="en-GB" sz="2800" kern="0" dirty="0">
              <a:solidFill>
                <a:srgbClr val="002060"/>
              </a:solidFill>
              <a:latin typeface="Helvetica" pitchFamily="34" charset="0"/>
            </a:endParaRPr>
          </a:p>
        </p:txBody>
      </p:sp>
      <p:pic>
        <p:nvPicPr>
          <p:cNvPr id="4098" name="Picture 2">
            <a:extLst>
              <a:ext uri="{FF2B5EF4-FFF2-40B4-BE49-F238E27FC236}">
                <a16:creationId xmlns:a16="http://schemas.microsoft.com/office/drawing/2014/main" id="{A9FDCEEA-D4DA-60E9-D4AF-11B11496C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563"/>
          <a:stretch>
            <a:fillRect/>
          </a:stretch>
        </p:blipFill>
        <p:spPr bwMode="auto">
          <a:xfrm>
            <a:off x="0" y="2404101"/>
            <a:ext cx="12192000" cy="29448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A4F7C3-8BC7-2B43-B516-D646AB960478}"/>
              </a:ext>
            </a:extLst>
          </p:cNvPr>
          <p:cNvSpPr txBox="1"/>
          <p:nvPr/>
        </p:nvSpPr>
        <p:spPr>
          <a:xfrm>
            <a:off x="2847975" y="1513222"/>
            <a:ext cx="9937010" cy="369332"/>
          </a:xfrm>
          <a:prstGeom prst="rect">
            <a:avLst/>
          </a:prstGeom>
          <a:noFill/>
        </p:spPr>
        <p:txBody>
          <a:bodyPr wrap="square">
            <a:spAutoFit/>
          </a:bodyPr>
          <a:lstStyle/>
          <a:p>
            <a:r>
              <a:rPr lang="en-GB" b="0" i="0" dirty="0">
                <a:solidFill>
                  <a:srgbClr val="242424"/>
                </a:solidFill>
                <a:effectLst/>
                <a:latin typeface="Cascadia Mono" panose="020B0609020000020004" pitchFamily="49" charset="0"/>
              </a:rPr>
              <a:t>git clone https://github.com/water-fluxes/day-2-organ-GRANAR-MECHA/</a:t>
            </a:r>
            <a:endParaRPr lang="en-SE" dirty="0"/>
          </a:p>
        </p:txBody>
      </p:sp>
    </p:spTree>
    <p:extLst>
      <p:ext uri="{BB962C8B-B14F-4D97-AF65-F5344CB8AC3E}">
        <p14:creationId xmlns:p14="http://schemas.microsoft.com/office/powerpoint/2010/main" val="336437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47B3-F998-69F9-70E0-C0489996BE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12C791D-0541-84F0-F417-20D885846A8F}"/>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2AA782E2-8120-FC54-D978-3810ED1A3FC9}"/>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5</a:t>
            </a:fld>
            <a:endParaRPr lang="de-DE" sz="1600" b="1" dirty="0">
              <a:solidFill>
                <a:srgbClr val="002060"/>
              </a:solidFill>
            </a:endParaRPr>
          </a:p>
        </p:txBody>
      </p:sp>
      <p:sp>
        <p:nvSpPr>
          <p:cNvPr id="8" name="ZoneTexte 7">
            <a:extLst>
              <a:ext uri="{FF2B5EF4-FFF2-40B4-BE49-F238E27FC236}">
                <a16:creationId xmlns:a16="http://schemas.microsoft.com/office/drawing/2014/main" id="{09FB20E9-1215-6511-76FC-5E8589E68811}"/>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15EE733B-C812-EA56-87D7-EF1FD65E91F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5122" name="Picture 2">
            <a:extLst>
              <a:ext uri="{FF2B5EF4-FFF2-40B4-BE49-F238E27FC236}">
                <a16:creationId xmlns:a16="http://schemas.microsoft.com/office/drawing/2014/main" id="{B13E36B4-11A3-F4DE-E9F9-83596E66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65322"/>
            <a:ext cx="9272588" cy="560481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6B0561C-D16B-9A98-5F07-34F6BEF597DB}"/>
              </a:ext>
            </a:extLst>
          </p:cNvPr>
          <p:cNvSpPr/>
          <p:nvPr/>
        </p:nvSpPr>
        <p:spPr>
          <a:xfrm flipH="1">
            <a:off x="7443787" y="2780200"/>
            <a:ext cx="1724025" cy="26670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E"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95390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78FC-7591-15B8-3A2A-EF8D9CAA5E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51A2119-2112-D1C0-4AC5-FC1EA7C05A7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6B531CB2-7797-4BE7-40B6-B2EE74B27B17}"/>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6</a:t>
            </a:fld>
            <a:endParaRPr lang="de-DE" sz="1600" b="1" dirty="0">
              <a:solidFill>
                <a:srgbClr val="002060"/>
              </a:solidFill>
            </a:endParaRPr>
          </a:p>
        </p:txBody>
      </p:sp>
      <p:sp>
        <p:nvSpPr>
          <p:cNvPr id="8" name="ZoneTexte 7">
            <a:extLst>
              <a:ext uri="{FF2B5EF4-FFF2-40B4-BE49-F238E27FC236}">
                <a16:creationId xmlns:a16="http://schemas.microsoft.com/office/drawing/2014/main" id="{15EC98FC-13F5-5EBF-4A30-B21F3D8F927C}"/>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FC7FC3C9-A526-1D1A-DCD0-2FEF54EDD22B}"/>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8194" name="Picture 2">
            <a:extLst>
              <a:ext uri="{FF2B5EF4-FFF2-40B4-BE49-F238E27FC236}">
                <a16:creationId xmlns:a16="http://schemas.microsoft.com/office/drawing/2014/main" id="{1A78C06A-D513-4AA2-E291-FF7ECBD15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5063"/>
            <a:ext cx="12192000" cy="458787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5DC99C6C-3B9D-E6D3-A521-AB9C44C9A3FA}"/>
              </a:ext>
            </a:extLst>
          </p:cNvPr>
          <p:cNvSpPr/>
          <p:nvPr/>
        </p:nvSpPr>
        <p:spPr>
          <a:xfrm flipH="1">
            <a:off x="8777287" y="4093130"/>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pic>
        <p:nvPicPr>
          <p:cNvPr id="8196" name="Picture 4">
            <a:extLst>
              <a:ext uri="{FF2B5EF4-FFF2-40B4-BE49-F238E27FC236}">
                <a16:creationId xmlns:a16="http://schemas.microsoft.com/office/drawing/2014/main" id="{4B94102D-3421-49DE-F49F-4BFFFD724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63" t="44014"/>
          <a:stretch>
            <a:fillRect/>
          </a:stretch>
        </p:blipFill>
        <p:spPr bwMode="auto">
          <a:xfrm>
            <a:off x="6610349" y="3328694"/>
            <a:ext cx="5581650" cy="274494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B1B33B33-6EB5-9B25-E9FD-A7BF8345030E}"/>
              </a:ext>
            </a:extLst>
          </p:cNvPr>
          <p:cNvSpPr/>
          <p:nvPr/>
        </p:nvSpPr>
        <p:spPr>
          <a:xfrm flipH="1">
            <a:off x="7661326" y="4625377"/>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pic>
        <p:nvPicPr>
          <p:cNvPr id="8198" name="Picture 6">
            <a:extLst>
              <a:ext uri="{FF2B5EF4-FFF2-40B4-BE49-F238E27FC236}">
                <a16:creationId xmlns:a16="http://schemas.microsoft.com/office/drawing/2014/main" id="{FE89C510-02E9-DD6A-F2CF-C0A9B8DA7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19" t="47306"/>
          <a:stretch>
            <a:fillRect/>
          </a:stretch>
        </p:blipFill>
        <p:spPr bwMode="auto">
          <a:xfrm>
            <a:off x="6610348" y="3302261"/>
            <a:ext cx="5581652" cy="247941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EEA059C-995F-DB54-7432-7F1836455500}"/>
              </a:ext>
            </a:extLst>
          </p:cNvPr>
          <p:cNvSpPr/>
          <p:nvPr/>
        </p:nvSpPr>
        <p:spPr>
          <a:xfrm flipH="1">
            <a:off x="8072437" y="4393085"/>
            <a:ext cx="124777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8218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35939-CE88-3ED1-3B4A-BD808D353FC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661202-3A09-2CE0-7A6C-8659EEEF9145}"/>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02BEA571-2A8D-8DE6-D185-61929CF965C5}"/>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7</a:t>
            </a:fld>
            <a:endParaRPr lang="de-DE" sz="1600" b="1" dirty="0">
              <a:solidFill>
                <a:srgbClr val="002060"/>
              </a:solidFill>
            </a:endParaRPr>
          </a:p>
        </p:txBody>
      </p:sp>
      <p:sp>
        <p:nvSpPr>
          <p:cNvPr id="8" name="ZoneTexte 7">
            <a:extLst>
              <a:ext uri="{FF2B5EF4-FFF2-40B4-BE49-F238E27FC236}">
                <a16:creationId xmlns:a16="http://schemas.microsoft.com/office/drawing/2014/main" id="{FDB43C91-397A-BC33-5A90-B72661CDCE1A}"/>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B73D1BD3-B337-EE00-BDE5-D9B2AA698717}"/>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9218" name="Picture 2">
            <a:extLst>
              <a:ext uri="{FF2B5EF4-FFF2-40B4-BE49-F238E27FC236}">
                <a16:creationId xmlns:a16="http://schemas.microsoft.com/office/drawing/2014/main" id="{86775458-7F55-3D19-5EBB-65A2BA541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2595"/>
            <a:ext cx="12192000" cy="49228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13A9BC-B6EC-7855-879B-680E2980E853}"/>
              </a:ext>
            </a:extLst>
          </p:cNvPr>
          <p:cNvSpPr/>
          <p:nvPr/>
        </p:nvSpPr>
        <p:spPr>
          <a:xfrm>
            <a:off x="462116" y="3293806"/>
            <a:ext cx="6115665" cy="60960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pic>
        <p:nvPicPr>
          <p:cNvPr id="9220" name="Picture 4">
            <a:extLst>
              <a:ext uri="{FF2B5EF4-FFF2-40B4-BE49-F238E27FC236}">
                <a16:creationId xmlns:a16="http://schemas.microsoft.com/office/drawing/2014/main" id="{2FF32BD6-82BD-924B-49A2-D1C817F5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0995"/>
            <a:ext cx="1219200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8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C2EDB-2065-1501-3EB2-AD806DAFD1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325DD9-B816-C24F-6AA7-23255612057C}"/>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E4881E32-60BD-152E-7990-8F7E159BDBAF}"/>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8</a:t>
            </a:fld>
            <a:endParaRPr lang="de-DE" sz="1600" b="1" dirty="0">
              <a:solidFill>
                <a:srgbClr val="002060"/>
              </a:solidFill>
            </a:endParaRPr>
          </a:p>
        </p:txBody>
      </p:sp>
      <p:sp>
        <p:nvSpPr>
          <p:cNvPr id="8" name="ZoneTexte 7">
            <a:extLst>
              <a:ext uri="{FF2B5EF4-FFF2-40B4-BE49-F238E27FC236}">
                <a16:creationId xmlns:a16="http://schemas.microsoft.com/office/drawing/2014/main" id="{04F5A61B-F0A3-62BD-CAFD-969553AE87B4}"/>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D683122C-308F-2C89-7D30-06AC63106959}"/>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GRANAR -</a:t>
            </a:r>
            <a:endParaRPr lang="en-GB" sz="2800" kern="0" dirty="0">
              <a:solidFill>
                <a:srgbClr val="002060"/>
              </a:solidFill>
              <a:latin typeface="Helvetica" pitchFamily="34" charset="0"/>
            </a:endParaRPr>
          </a:p>
        </p:txBody>
      </p:sp>
      <p:pic>
        <p:nvPicPr>
          <p:cNvPr id="4098" name="Picture 2">
            <a:extLst>
              <a:ext uri="{FF2B5EF4-FFF2-40B4-BE49-F238E27FC236}">
                <a16:creationId xmlns:a16="http://schemas.microsoft.com/office/drawing/2014/main" id="{097F5FD3-2691-3A43-F900-D54FACAF6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563"/>
          <a:stretch>
            <a:fillRect/>
          </a:stretch>
        </p:blipFill>
        <p:spPr bwMode="auto">
          <a:xfrm>
            <a:off x="0" y="2515226"/>
            <a:ext cx="12192000" cy="29448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9827389-ABF7-05E0-1B96-CB1F8A11F225}"/>
              </a:ext>
            </a:extLst>
          </p:cNvPr>
          <p:cNvSpPr txBox="1"/>
          <p:nvPr/>
        </p:nvSpPr>
        <p:spPr>
          <a:xfrm>
            <a:off x="2847975" y="1513222"/>
            <a:ext cx="9937010" cy="369332"/>
          </a:xfrm>
          <a:prstGeom prst="rect">
            <a:avLst/>
          </a:prstGeom>
          <a:noFill/>
        </p:spPr>
        <p:txBody>
          <a:bodyPr wrap="square">
            <a:spAutoFit/>
          </a:bodyPr>
          <a:lstStyle/>
          <a:p>
            <a:r>
              <a:rPr lang="en-GB" b="0" i="0" dirty="0">
                <a:solidFill>
                  <a:srgbClr val="242424"/>
                </a:solidFill>
                <a:effectLst/>
                <a:latin typeface="Cascadia Mono" panose="020B0609020000020004" pitchFamily="49" charset="0"/>
              </a:rPr>
              <a:t>git clone https://github.com/water-fluxes/day-2-organ-GRANAR-MECHA/</a:t>
            </a:r>
            <a:endParaRPr lang="en-SE" dirty="0"/>
          </a:p>
        </p:txBody>
      </p:sp>
      <p:pic>
        <p:nvPicPr>
          <p:cNvPr id="6146" name="Picture 2">
            <a:extLst>
              <a:ext uri="{FF2B5EF4-FFF2-40B4-BE49-F238E27FC236}">
                <a16:creationId xmlns:a16="http://schemas.microsoft.com/office/drawing/2014/main" id="{BDE95BE4-A7CF-CD11-B046-C12F3F3A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7863"/>
            <a:ext cx="12192000" cy="572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1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1FB3-1AC6-6DA4-55D7-9D0B8737BA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5D1BC99-4F40-7261-D37E-E7598137B5BF}"/>
              </a:ext>
            </a:extLst>
          </p:cNvPr>
          <p:cNvSpPr/>
          <p:nvPr/>
        </p:nvSpPr>
        <p:spPr>
          <a:xfrm>
            <a:off x="2962275" y="6477000"/>
            <a:ext cx="8105775" cy="266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Slide Number Placeholder 4">
            <a:extLst>
              <a:ext uri="{FF2B5EF4-FFF2-40B4-BE49-F238E27FC236}">
                <a16:creationId xmlns:a16="http://schemas.microsoft.com/office/drawing/2014/main" id="{8CF424A6-B45B-645A-21C4-A8FEC28B8C54}"/>
              </a:ext>
            </a:extLst>
          </p:cNvPr>
          <p:cNvSpPr txBox="1">
            <a:spLocks/>
          </p:cNvSpPr>
          <p:nvPr/>
        </p:nvSpPr>
        <p:spPr>
          <a:xfrm>
            <a:off x="11827301" y="6529660"/>
            <a:ext cx="486619" cy="36933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52F4D17-1AD6-42D9-B93A-EB002C62F438}" type="slidenum">
              <a:rPr lang="de-DE" sz="1600" b="1" smtClean="0">
                <a:solidFill>
                  <a:srgbClr val="002060"/>
                </a:solidFill>
              </a:rPr>
              <a:pPr algn="ctr"/>
              <a:t>9</a:t>
            </a:fld>
            <a:endParaRPr lang="de-DE" sz="1600" b="1" dirty="0">
              <a:solidFill>
                <a:srgbClr val="002060"/>
              </a:solidFill>
            </a:endParaRPr>
          </a:p>
        </p:txBody>
      </p:sp>
      <p:sp>
        <p:nvSpPr>
          <p:cNvPr id="8" name="ZoneTexte 7">
            <a:extLst>
              <a:ext uri="{FF2B5EF4-FFF2-40B4-BE49-F238E27FC236}">
                <a16:creationId xmlns:a16="http://schemas.microsoft.com/office/drawing/2014/main" id="{39934C96-F59E-CBAF-7573-556F211BEED5}"/>
              </a:ext>
            </a:extLst>
          </p:cNvPr>
          <p:cNvSpPr txBox="1"/>
          <p:nvPr/>
        </p:nvSpPr>
        <p:spPr>
          <a:xfrm>
            <a:off x="4695825" y="6400800"/>
            <a:ext cx="4000500" cy="369332"/>
          </a:xfrm>
          <a:prstGeom prst="rect">
            <a:avLst/>
          </a:prstGeom>
          <a:noFill/>
        </p:spPr>
        <p:txBody>
          <a:bodyPr wrap="square" rtlCol="0">
            <a:spAutoFit/>
          </a:bodyPr>
          <a:lstStyle/>
          <a:p>
            <a:r>
              <a:rPr lang="fr-FR" dirty="0">
                <a:solidFill>
                  <a:srgbClr val="002060"/>
                </a:solidFill>
              </a:rPr>
              <a:t>- </a:t>
            </a:r>
            <a:r>
              <a:rPr lang="fr-FR" dirty="0" err="1">
                <a:solidFill>
                  <a:srgbClr val="002060"/>
                </a:solidFill>
              </a:rPr>
              <a:t>Modelling</a:t>
            </a:r>
            <a:r>
              <a:rPr lang="fr-FR" dirty="0">
                <a:solidFill>
                  <a:srgbClr val="002060"/>
                </a:solidFill>
              </a:rPr>
              <a:t> Root </a:t>
            </a:r>
            <a:r>
              <a:rPr lang="fr-FR" dirty="0" err="1">
                <a:solidFill>
                  <a:srgbClr val="002060"/>
                </a:solidFill>
              </a:rPr>
              <a:t>Hydraulic</a:t>
            </a:r>
            <a:r>
              <a:rPr lang="fr-FR" dirty="0">
                <a:solidFill>
                  <a:srgbClr val="002060"/>
                </a:solidFill>
              </a:rPr>
              <a:t> Anatomies -</a:t>
            </a:r>
            <a:endParaRPr lang="fr-BE" dirty="0">
              <a:solidFill>
                <a:srgbClr val="002060"/>
              </a:solidFill>
            </a:endParaRPr>
          </a:p>
        </p:txBody>
      </p:sp>
      <p:sp>
        <p:nvSpPr>
          <p:cNvPr id="9" name="Rectangle 3">
            <a:extLst>
              <a:ext uri="{FF2B5EF4-FFF2-40B4-BE49-F238E27FC236}">
                <a16:creationId xmlns:a16="http://schemas.microsoft.com/office/drawing/2014/main" id="{679BF17E-315E-4F68-0E7C-19C181444525}"/>
              </a:ext>
            </a:extLst>
          </p:cNvPr>
          <p:cNvSpPr txBox="1">
            <a:spLocks noChangeArrowheads="1"/>
          </p:cNvSpPr>
          <p:nvPr/>
        </p:nvSpPr>
        <p:spPr bwMode="auto">
          <a:xfrm>
            <a:off x="1658513" y="31705"/>
            <a:ext cx="10906905" cy="518545"/>
          </a:xfrm>
          <a:prstGeom prst="rect">
            <a:avLst/>
          </a:prstGeom>
          <a:noFill/>
          <a:ln w="9525">
            <a:noFill/>
            <a:miter lim="800000"/>
            <a:headEnd/>
            <a:tailEnd/>
          </a:ln>
        </p:spPr>
        <p:txBody>
          <a:bodyPr lIns="90516" tIns="45258" rIns="90516" bIns="45258"/>
          <a:lstStyle/>
          <a:p>
            <a:pPr marL="457200" indent="-457200" algn="l" defTabSz="904875">
              <a:buSzPct val="140000"/>
              <a:defRPr/>
            </a:pPr>
            <a:r>
              <a:rPr lang="fr-FR" sz="3600" kern="0" dirty="0">
                <a:solidFill>
                  <a:srgbClr val="002060"/>
                </a:solidFill>
              </a:rPr>
              <a:t>SIMULATING ROOT ANATOMIES</a:t>
            </a:r>
          </a:p>
          <a:p>
            <a:pPr marL="457200" indent="-457200" algn="l" defTabSz="904875">
              <a:buSzPct val="140000"/>
              <a:defRPr/>
            </a:pPr>
            <a:r>
              <a:rPr lang="fr-FR" sz="3600" kern="0" dirty="0">
                <a:solidFill>
                  <a:srgbClr val="002060"/>
                </a:solidFill>
                <a:latin typeface="Helvetica" pitchFamily="34" charset="0"/>
              </a:rPr>
              <a:t>               </a:t>
            </a:r>
            <a:r>
              <a:rPr lang="fr-FR" sz="2800" kern="0" dirty="0">
                <a:solidFill>
                  <a:srgbClr val="002060"/>
                </a:solidFill>
                <a:latin typeface="Helvetica" pitchFamily="34" charset="0"/>
              </a:rPr>
              <a:t>- MECHA -</a:t>
            </a:r>
            <a:endParaRPr lang="en-GB" sz="2800" kern="0" dirty="0">
              <a:solidFill>
                <a:srgbClr val="002060"/>
              </a:solidFill>
              <a:latin typeface="Helvetica" pitchFamily="34" charset="0"/>
            </a:endParaRPr>
          </a:p>
        </p:txBody>
      </p:sp>
      <p:pic>
        <p:nvPicPr>
          <p:cNvPr id="3" name="Picture 2">
            <a:extLst>
              <a:ext uri="{FF2B5EF4-FFF2-40B4-BE49-F238E27FC236}">
                <a16:creationId xmlns:a16="http://schemas.microsoft.com/office/drawing/2014/main" id="{EF4BC44E-38C0-6A32-FBC5-27DE9E09C942}"/>
              </a:ext>
            </a:extLst>
          </p:cNvPr>
          <p:cNvPicPr>
            <a:picLocks noChangeAspect="1"/>
          </p:cNvPicPr>
          <p:nvPr/>
        </p:nvPicPr>
        <p:blipFill>
          <a:blip r:embed="rId2"/>
          <a:srcRect t="14367"/>
          <a:stretch>
            <a:fillRect/>
          </a:stretch>
        </p:blipFill>
        <p:spPr>
          <a:xfrm>
            <a:off x="2962275" y="1497068"/>
            <a:ext cx="9076424" cy="4239480"/>
          </a:xfrm>
          <a:prstGeom prst="rect">
            <a:avLst/>
          </a:prstGeom>
        </p:spPr>
      </p:pic>
      <p:pic>
        <p:nvPicPr>
          <p:cNvPr id="7" name="Picture 6">
            <a:extLst>
              <a:ext uri="{FF2B5EF4-FFF2-40B4-BE49-F238E27FC236}">
                <a16:creationId xmlns:a16="http://schemas.microsoft.com/office/drawing/2014/main" id="{1392BC8F-09D1-B652-13F6-E002A722BE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6339" y="1799304"/>
            <a:ext cx="2619046" cy="2648696"/>
          </a:xfrm>
          <a:prstGeom prst="rect">
            <a:avLst/>
          </a:prstGeom>
        </p:spPr>
      </p:pic>
    </p:spTree>
    <p:extLst>
      <p:ext uri="{BB962C8B-B14F-4D97-AF65-F5344CB8AC3E}">
        <p14:creationId xmlns:p14="http://schemas.microsoft.com/office/powerpoint/2010/main" val="13452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summerschool.potx" id="{60565B28-51FE-4004-A000-0E55EFDD6BC4}" vid="{85E6D30B-D14B-4DE0-A4C3-A915C94051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816BEAC8681A40AC8BF6E816C712FC" ma:contentTypeVersion="4" ma:contentTypeDescription="Crée un document." ma:contentTypeScope="" ma:versionID="c499bfc6f44a6620105d34c92ca990c6">
  <xsd:schema xmlns:xsd="http://www.w3.org/2001/XMLSchema" xmlns:xs="http://www.w3.org/2001/XMLSchema" xmlns:p="http://schemas.microsoft.com/office/2006/metadata/properties" xmlns:ns2="6cddd19c-a09d-4708-9e77-f03946864159" targetNamespace="http://schemas.microsoft.com/office/2006/metadata/properties" ma:root="true" ma:fieldsID="c29e85491839ce8491fca733422435c4" ns2:_="">
    <xsd:import namespace="6cddd19c-a09d-4708-9e77-f0394686415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ddd19c-a09d-4708-9e77-f039468641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9FB932-51CC-4EE9-8790-760B0148E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ddd19c-a09d-4708-9e77-f039468641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A891B6-789D-4810-9632-0C74F13138B3}">
  <ds:schemaRefs>
    <ds:schemaRef ds:uri="http://schemas.microsoft.com/sharepoint/v3/contenttype/forms"/>
  </ds:schemaRefs>
</ds:datastoreItem>
</file>

<file path=customXml/itemProps3.xml><?xml version="1.0" encoding="utf-8"?>
<ds:datastoreItem xmlns:ds="http://schemas.openxmlformats.org/officeDocument/2006/customXml" ds:itemID="{6C78B271-CD33-4524-8036-5E6B9499EBE9}">
  <ds:schemaRefs>
    <ds:schemaRef ds:uri="http://schemas.microsoft.com/office/2006/documentManagement/types"/>
    <ds:schemaRef ds:uri="http://purl.org/dc/elements/1.1/"/>
    <ds:schemaRef ds:uri="http://schemas.microsoft.com/office/2006/metadata/properties"/>
    <ds:schemaRef ds:uri="6cddd19c-a09d-4708-9e77-f03946864159"/>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summerschool</Template>
  <TotalTime>8749</TotalTime>
  <Words>1579</Words>
  <Application>Microsoft Office PowerPoint</Application>
  <PresentationFormat>Widescreen</PresentationFormat>
  <Paragraphs>173</Paragraphs>
  <Slides>35</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Cascadia Mono</vt:lpstr>
      <vt:lpstr>Helvetica</vt:lpstr>
      <vt:lpstr>Helvetica Neue</vt:lpstr>
      <vt:lpstr>Helvetica Neue Medium</vt:lpstr>
      <vt:lpstr>Helvetica Neue Thin</vt:lpstr>
      <vt:lpstr>Times New Roman</vt:lpstr>
      <vt:lpstr>Tw Cen MT</vt:lpstr>
      <vt:lpstr>Circuit</vt:lpstr>
      <vt:lpstr>Root anatomies and hydraulics with GRANAR-MECHA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Mehmandoostkotlar</dc:creator>
  <cp:lastModifiedBy>Adrien Heymans</cp:lastModifiedBy>
  <cp:revision>105</cp:revision>
  <dcterms:created xsi:type="dcterms:W3CDTF">2022-07-18T14:28:25Z</dcterms:created>
  <dcterms:modified xsi:type="dcterms:W3CDTF">2025-09-08T19:55:23Z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0x01010010816BEAC8681A40AC8BF6E816C712FC</vt:lpwstr>
  </property>
</Properties>
</file>